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3.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71" r:id="rId3"/>
    <p:sldId id="261" r:id="rId4"/>
    <p:sldId id="277" r:id="rId5"/>
    <p:sldId id="278" r:id="rId6"/>
    <p:sldId id="274" r:id="rId7"/>
    <p:sldId id="279" r:id="rId8"/>
    <p:sldId id="275" r:id="rId9"/>
    <p:sldId id="280" r:id="rId10"/>
    <p:sldId id="268"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1C07ED0-4A84-B349-AB01-67D636DAE40E}">
          <p14:sldIdLst>
            <p14:sldId id="256"/>
            <p14:sldId id="271"/>
            <p14:sldId id="261"/>
            <p14:sldId id="277"/>
            <p14:sldId id="278"/>
            <p14:sldId id="274"/>
            <p14:sldId id="279"/>
            <p14:sldId id="275"/>
            <p14:sldId id="280"/>
            <p14:sldId id="268"/>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nuel Sajot" initials="E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7587"/>
  </p:normalViewPr>
  <p:slideViewPr>
    <p:cSldViewPr snapToGrid="0" snapToObjects="1">
      <p:cViewPr varScale="1">
        <p:scale>
          <a:sx n="78" d="100"/>
          <a:sy n="78" d="100"/>
        </p:scale>
        <p:origin x="1856" y="17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3-02T08:28:47.604" idx="4">
    <p:pos x="10" y="10"/>
    <p:text/>
    <p:extLst mod="1">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3-02T08:47:40.433" idx="5">
    <p:pos x="4264" y="3488"/>
    <p:text>. </p:text>
    <p:extLst mod="1">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3-02T09:18:59.191" idx="6">
    <p:pos x="10" y="10"/>
    <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287AD8-4B92-8241-BF7B-50EE53F3591E}" type="datetimeFigureOut">
              <a:rPr lang="fr-FR" smtClean="0"/>
              <a:t>29/08/2019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D3532-566F-504B-B826-729176CFA735}" type="slidenum">
              <a:rPr lang="fr-FR" smtClean="0"/>
              <a:t>‹N°›</a:t>
            </a:fld>
            <a:endParaRPr lang="fr-FR"/>
          </a:p>
        </p:txBody>
      </p:sp>
    </p:spTree>
    <p:extLst>
      <p:ext uri="{BB962C8B-B14F-4D97-AF65-F5344CB8AC3E}">
        <p14:creationId xmlns:p14="http://schemas.microsoft.com/office/powerpoint/2010/main" val="1216648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stratégie d'archivage doit être définie par le producteur délégué qui gère ainsi son patrimoine. Il peut vouloir mettre en place un contrat global de conservation avec un prestataire, ou établir des contrats individuels pour chaque </a:t>
            </a:r>
            <a:r>
              <a:rPr lang="fr-FR" dirty="0" err="1"/>
              <a:t>oeuvre</a:t>
            </a:r>
            <a:r>
              <a:rPr lang="fr-FR" dirty="0"/>
              <a:t> produite. Le directeur de postproduction peut être amené à conseiller le producteur sur ce sujet en amont et gérer la mise en conservation du stock. Il devra de toute manière, dans le cadre de la postproduction d'une nouvelle </a:t>
            </a:r>
            <a:r>
              <a:rPr lang="fr-FR" dirty="0" err="1"/>
              <a:t>oeuvre</a:t>
            </a:r>
            <a:r>
              <a:rPr lang="fr-FR" dirty="0"/>
              <a:t>,  prévoir ce coût dans le devis de post-production et mettre en place la mise en conservation des </a:t>
            </a:r>
            <a:r>
              <a:rPr lang="fr-FR" dirty="0" err="1"/>
              <a:t>oeuvres</a:t>
            </a:r>
            <a:r>
              <a:rPr lang="fr-FR" dirty="0"/>
              <a:t> à la fin des livraisons.</a:t>
            </a:r>
          </a:p>
          <a:p>
            <a:endParaRPr lang="fr-FR" dirty="0"/>
          </a:p>
          <a:p>
            <a:r>
              <a:rPr lang="fr-FR" dirty="0"/>
              <a:t>Remarques : </a:t>
            </a:r>
          </a:p>
          <a:p>
            <a:r>
              <a:rPr lang="fr-FR" dirty="0"/>
              <a:t>-  l’article de loi sur la conservation oblige juste à préciser les «éléments ayant servi à la réalisation » des </a:t>
            </a:r>
            <a:r>
              <a:rPr lang="fr-FR" dirty="0" err="1"/>
              <a:t>oeuvres</a:t>
            </a:r>
            <a:r>
              <a:rPr lang="fr-FR" dirty="0"/>
              <a:t> dans le contrat d’auteur. Il faut donc voir ce qui est écrit dans les contrats d’auteur… en général, on ne fait référence qu’à l’œuvre et pas aux éléments source. </a:t>
            </a:r>
          </a:p>
          <a:p>
            <a:r>
              <a:rPr lang="fr-FR" dirty="0"/>
              <a:t>-  l’arrêté de loi sur l’exploitation suivie précisant qu’il faut rendre l’</a:t>
            </a:r>
            <a:r>
              <a:rPr lang="fr-FR" dirty="0" err="1"/>
              <a:t>oeuvre</a:t>
            </a:r>
            <a:r>
              <a:rPr lang="fr-FR" dirty="0"/>
              <a:t> disponible dans les formats et supports adaptés aux modes d’exploitation ciblées est très récent (Octobre 2016). </a:t>
            </a:r>
          </a:p>
          <a:p>
            <a:endParaRPr lang="fr-FR" dirty="0"/>
          </a:p>
          <a:p>
            <a:pPr marL="171450" indent="-171450">
              <a:buFont typeface="Symbol" pitchFamily="2" charset="2"/>
              <a:buChar char="Þ"/>
            </a:pPr>
            <a:r>
              <a:rPr lang="fr-FR" dirty="0"/>
              <a:t>Il me semble qu’on ne pourrait reprocher à une production d’avoir détruit les éléments source des films produits avant 2016</a:t>
            </a:r>
          </a:p>
          <a:p>
            <a:pPr marL="171450" indent="-171450">
              <a:buFont typeface="Symbol" pitchFamily="2" charset="2"/>
              <a:buChar char="Þ"/>
            </a:pPr>
            <a:endParaRPr lang="fr-FR" dirty="0"/>
          </a:p>
          <a:p>
            <a:pPr marL="0" indent="0">
              <a:buFont typeface="Symbol" pitchFamily="2" charset="2"/>
              <a:buNone/>
            </a:pPr>
            <a:r>
              <a:rPr lang="fr-FR" dirty="0"/>
              <a:t>Les œuvres audiovisuelles ne sont pas concernées par les obligations CNC à ce jour (Juillet 2019) </a:t>
            </a:r>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2</a:t>
            </a:fld>
            <a:endParaRPr lang="fr-FR"/>
          </a:p>
        </p:txBody>
      </p:sp>
    </p:spTree>
    <p:extLst>
      <p:ext uri="{BB962C8B-B14F-4D97-AF65-F5344CB8AC3E}">
        <p14:creationId xmlns:p14="http://schemas.microsoft.com/office/powerpoint/2010/main" val="519184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terme « préservation  » est aussi employé pour désigner la conservation en vue de la </a:t>
            </a:r>
            <a:r>
              <a:rPr lang="fr-FR" dirty="0" err="1"/>
              <a:t>réutilisablité</a:t>
            </a:r>
            <a:r>
              <a:rPr lang="fr-FR" dirty="0"/>
              <a:t>, dans l’article du Code du cinéma… et aussi chez certains prestataires comme Eclair. </a:t>
            </a:r>
          </a:p>
          <a:p>
            <a:endParaRPr lang="fr-FR" dirty="0"/>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3</a:t>
            </a:fld>
            <a:endParaRPr lang="fr-FR"/>
          </a:p>
        </p:txBody>
      </p:sp>
    </p:spTree>
    <p:extLst>
      <p:ext uri="{BB962C8B-B14F-4D97-AF65-F5344CB8AC3E}">
        <p14:creationId xmlns:p14="http://schemas.microsoft.com/office/powerpoint/2010/main" val="3468157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RT-043 définit implicitement ce qu’on appelle "conservation numérique" dans le métier. Mais certains prestataires n'emploient pas ces termes. Certains emploient le terme de « conservation » pour une prestation de stockage suivi non compatible RT-043. Dans ce document nous appellerons conservation toute prestation compatible RT-043, le reste sera appelé stockage. </a:t>
            </a:r>
          </a:p>
          <a:p>
            <a:endParaRPr lang="fr-FR" dirty="0"/>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4</a:t>
            </a:fld>
            <a:endParaRPr lang="fr-FR"/>
          </a:p>
        </p:txBody>
      </p:sp>
    </p:spTree>
    <p:extLst>
      <p:ext uri="{BB962C8B-B14F-4D97-AF65-F5344CB8AC3E}">
        <p14:creationId xmlns:p14="http://schemas.microsoft.com/office/powerpoint/2010/main" val="2364908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5</a:t>
            </a:fld>
            <a:endParaRPr lang="fr-FR"/>
          </a:p>
        </p:txBody>
      </p:sp>
    </p:spTree>
    <p:extLst>
      <p:ext uri="{BB962C8B-B14F-4D97-AF65-F5344CB8AC3E}">
        <p14:creationId xmlns:p14="http://schemas.microsoft.com/office/powerpoint/2010/main" val="2615596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 prestations de stockage sont a priori adaptées aux éléments non concernés par l'obligation de conservation numérique (rushes, projets, ...) et éventuellement au stock existant</a:t>
            </a:r>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6</a:t>
            </a:fld>
            <a:endParaRPr lang="fr-FR"/>
          </a:p>
        </p:txBody>
      </p:sp>
    </p:spTree>
    <p:extLst>
      <p:ext uri="{BB962C8B-B14F-4D97-AF65-F5344CB8AC3E}">
        <p14:creationId xmlns:p14="http://schemas.microsoft.com/office/powerpoint/2010/main" val="3089621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8</a:t>
            </a:fld>
            <a:endParaRPr lang="fr-FR"/>
          </a:p>
        </p:txBody>
      </p:sp>
    </p:spTree>
    <p:extLst>
      <p:ext uri="{BB962C8B-B14F-4D97-AF65-F5344CB8AC3E}">
        <p14:creationId xmlns:p14="http://schemas.microsoft.com/office/powerpoint/2010/main" val="3386092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Nous n'avons pas consulté : Kill the Tape  ( présentation catastrophique à la CST , démarche commerciale , présentation commerciale confuse et orientée Grand Public )</a:t>
            </a:r>
          </a:p>
          <a:p>
            <a:r>
              <a:rPr lang="fr-FR" dirty="0"/>
              <a:t>Autres prestataires de postproduction  :  </a:t>
            </a:r>
            <a:r>
              <a:rPr lang="fr-FR" dirty="0" err="1"/>
              <a:t>Polyson</a:t>
            </a:r>
            <a:r>
              <a:rPr lang="fr-FR" dirty="0"/>
              <a:t> : Non -  </a:t>
            </a:r>
            <a:r>
              <a:rPr lang="fr-FR" dirty="0" err="1"/>
              <a:t>Mikros</a:t>
            </a:r>
            <a:r>
              <a:rPr lang="fr-FR" dirty="0"/>
              <a:t> : associés à </a:t>
            </a:r>
            <a:r>
              <a:rPr lang="fr-FR" dirty="0" err="1"/>
              <a:t>Nomalab</a:t>
            </a:r>
            <a:r>
              <a:rPr lang="fr-FR" dirty="0"/>
              <a:t> ?   Digital </a:t>
            </a:r>
            <a:r>
              <a:rPr lang="fr-FR" dirty="0" err="1"/>
              <a:t>Factory</a:t>
            </a:r>
            <a:r>
              <a:rPr lang="fr-FR" dirty="0"/>
              <a:t> ?  autres ?  </a:t>
            </a:r>
          </a:p>
          <a:p>
            <a:endParaRPr lang="fr-FR" dirty="0"/>
          </a:p>
          <a:p>
            <a:r>
              <a:rPr lang="fr-FR" dirty="0"/>
              <a:t>Contacts :   notés sur le site Web </a:t>
            </a:r>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9</a:t>
            </a:fld>
            <a:endParaRPr lang="fr-FR"/>
          </a:p>
        </p:txBody>
      </p:sp>
    </p:spTree>
    <p:extLst>
      <p:ext uri="{BB962C8B-B14F-4D97-AF65-F5344CB8AC3E}">
        <p14:creationId xmlns:p14="http://schemas.microsoft.com/office/powerpoint/2010/main" val="798825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Conservation en  interne : le SPI négocie de pouvoir engager des moyens techniques internes (compatibles RT-043) à la production pour la conservation des œuvres (de façon à se substituer aux prestataires de conservation) </a:t>
            </a:r>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10</a:t>
            </a:fld>
            <a:endParaRPr lang="fr-FR"/>
          </a:p>
        </p:txBody>
      </p:sp>
    </p:spTree>
    <p:extLst>
      <p:ext uri="{BB962C8B-B14F-4D97-AF65-F5344CB8AC3E}">
        <p14:creationId xmlns:p14="http://schemas.microsoft.com/office/powerpoint/2010/main" val="3427222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Par exemple : Garantie </a:t>
            </a:r>
            <a:r>
              <a:rPr lang="fr-FR" dirty="0"/>
              <a:t>pour un prestataire basé sur serveurs sous-traitants : le producteur est-il désigné comme ayant-droit dans le contrat qui lie le prestataire à son sous-traitant ? </a:t>
            </a:r>
          </a:p>
        </p:txBody>
      </p:sp>
      <p:sp>
        <p:nvSpPr>
          <p:cNvPr id="4" name="Espace réservé du numéro de diapositive 3"/>
          <p:cNvSpPr>
            <a:spLocks noGrp="1"/>
          </p:cNvSpPr>
          <p:nvPr>
            <p:ph type="sldNum" sz="quarter" idx="5"/>
          </p:nvPr>
        </p:nvSpPr>
        <p:spPr/>
        <p:txBody>
          <a:bodyPr/>
          <a:lstStyle/>
          <a:p>
            <a:fld id="{1ADD3532-566F-504B-B826-729176CFA735}" type="slidenum">
              <a:rPr lang="fr-FR" smtClean="0"/>
              <a:t>11</a:t>
            </a:fld>
            <a:endParaRPr lang="fr-FR"/>
          </a:p>
        </p:txBody>
      </p:sp>
    </p:spTree>
    <p:extLst>
      <p:ext uri="{BB962C8B-B14F-4D97-AF65-F5344CB8AC3E}">
        <p14:creationId xmlns:p14="http://schemas.microsoft.com/office/powerpoint/2010/main" val="13253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8/29/19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8/29/19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8/29/19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7" name="Date Placeholder 4"/>
          <p:cNvSpPr>
            <a:spLocks noGrp="1"/>
          </p:cNvSpPr>
          <p:nvPr>
            <p:ph type="dt" sz="half" idx="10"/>
          </p:nvPr>
        </p:nvSpPr>
        <p:spPr/>
        <p:txBody>
          <a:bodyPr/>
          <a:lstStyle/>
          <a:p>
            <a:fld id="{4509A250-FF31-4206-8172-F9D3106AACB1}" type="datetimeFigureOut">
              <a:rPr lang="en-US" dirty="0"/>
              <a:t>8/29/19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8/29/19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8/29/19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BD00C7-FD97-C446-BF9F-6FF20160AE29}"/>
              </a:ext>
            </a:extLst>
          </p:cNvPr>
          <p:cNvSpPr>
            <a:spLocks noGrp="1"/>
          </p:cNvSpPr>
          <p:nvPr>
            <p:ph type="ctrTitle"/>
          </p:nvPr>
        </p:nvSpPr>
        <p:spPr/>
        <p:txBody>
          <a:bodyPr/>
          <a:lstStyle/>
          <a:p>
            <a:r>
              <a:rPr lang="fr-FR" dirty="0"/>
              <a:t>Conservation des œuvres</a:t>
            </a:r>
            <a:br>
              <a:rPr lang="fr-FR" dirty="0"/>
            </a:br>
            <a:endParaRPr lang="fr-FR" dirty="0"/>
          </a:p>
        </p:txBody>
      </p:sp>
      <p:sp>
        <p:nvSpPr>
          <p:cNvPr id="3" name="Sous-titre 2">
            <a:extLst>
              <a:ext uri="{FF2B5EF4-FFF2-40B4-BE49-F238E27FC236}">
                <a16:creationId xmlns:a16="http://schemas.microsoft.com/office/drawing/2014/main" id="{657D0BBE-208A-D74A-BD47-D6E41BF6BBD0}"/>
              </a:ext>
            </a:extLst>
          </p:cNvPr>
          <p:cNvSpPr>
            <a:spLocks noGrp="1"/>
          </p:cNvSpPr>
          <p:nvPr>
            <p:ph type="subTitle" idx="1"/>
          </p:nvPr>
        </p:nvSpPr>
        <p:spPr/>
        <p:txBody>
          <a:bodyPr/>
          <a:lstStyle/>
          <a:p>
            <a:r>
              <a:rPr lang="fr-FR" dirty="0" err="1"/>
              <a:t>AssOCIATION</a:t>
            </a:r>
            <a:r>
              <a:rPr lang="fr-FR" dirty="0"/>
              <a:t> DES DIRECTEURS DE POST-PRODUCTION</a:t>
            </a:r>
          </a:p>
        </p:txBody>
      </p:sp>
    </p:spTree>
    <p:extLst>
      <p:ext uri="{BB962C8B-B14F-4D97-AF65-F5344CB8AC3E}">
        <p14:creationId xmlns:p14="http://schemas.microsoft.com/office/powerpoint/2010/main" val="279343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7702D9-0800-F442-95A3-37A2DDF3F8D3}"/>
              </a:ext>
            </a:extLst>
          </p:cNvPr>
          <p:cNvSpPr>
            <a:spLocks noGrp="1"/>
          </p:cNvSpPr>
          <p:nvPr>
            <p:ph type="title"/>
          </p:nvPr>
        </p:nvSpPr>
        <p:spPr/>
        <p:txBody>
          <a:bodyPr/>
          <a:lstStyle/>
          <a:p>
            <a:r>
              <a:rPr lang="fr-FR" dirty="0"/>
              <a:t>Choix d’une stratégie d’archivage : les questions à se poser </a:t>
            </a:r>
          </a:p>
        </p:txBody>
      </p:sp>
      <p:sp>
        <p:nvSpPr>
          <p:cNvPr id="3" name="Espace réservé du contenu 2">
            <a:extLst>
              <a:ext uri="{FF2B5EF4-FFF2-40B4-BE49-F238E27FC236}">
                <a16:creationId xmlns:a16="http://schemas.microsoft.com/office/drawing/2014/main" id="{FE90E5D1-4BDE-CE4B-A9A2-642D0BF731BE}"/>
              </a:ext>
            </a:extLst>
          </p:cNvPr>
          <p:cNvSpPr>
            <a:spLocks noGrp="1"/>
          </p:cNvSpPr>
          <p:nvPr>
            <p:ph idx="1"/>
          </p:nvPr>
        </p:nvSpPr>
        <p:spPr>
          <a:xfrm>
            <a:off x="1104293" y="2163490"/>
            <a:ext cx="8946541" cy="3453539"/>
          </a:xfrm>
        </p:spPr>
        <p:txBody>
          <a:bodyPr>
            <a:normAutofit/>
          </a:bodyPr>
          <a:lstStyle/>
          <a:p>
            <a:r>
              <a:rPr lang="fr-FR" dirty="0"/>
              <a:t>Pour un producteur : Un seul prestataire ou plusieurs ? Prestataire différent de celui de </a:t>
            </a:r>
            <a:r>
              <a:rPr lang="fr-FR" dirty="0" err="1"/>
              <a:t>postprod</a:t>
            </a:r>
            <a:r>
              <a:rPr lang="fr-FR" dirty="0"/>
              <a:t>  ?</a:t>
            </a:r>
          </a:p>
          <a:p>
            <a:r>
              <a:rPr lang="fr-FR" dirty="0"/>
              <a:t>Engagements de la production sur les contrats d’auteurs ? </a:t>
            </a:r>
          </a:p>
          <a:p>
            <a:r>
              <a:rPr lang="fr-FR" dirty="0"/>
              <a:t>Besoins pour le stock existant / nouvelles œuvres ?  </a:t>
            </a:r>
          </a:p>
          <a:p>
            <a:r>
              <a:rPr lang="fr-FR" dirty="0"/>
              <a:t>Etat du stock actuel ?</a:t>
            </a:r>
          </a:p>
          <a:p>
            <a:r>
              <a:rPr lang="fr-FR" dirty="0"/>
              <a:t>Besoin de la production en visionnage / livraisons après fin de </a:t>
            </a:r>
            <a:r>
              <a:rPr lang="fr-FR" dirty="0" err="1"/>
              <a:t>postprod</a:t>
            </a:r>
            <a:r>
              <a:rPr lang="fr-FR" dirty="0"/>
              <a:t> ?</a:t>
            </a:r>
          </a:p>
          <a:p>
            <a:r>
              <a:rPr lang="fr-FR" dirty="0"/>
              <a:t>Conservation en interne ?  </a:t>
            </a:r>
          </a:p>
          <a:p>
            <a:endParaRPr lang="fr-FR" dirty="0"/>
          </a:p>
          <a:p>
            <a:pPr lvl="1"/>
            <a:endParaRPr lang="fr-FR" dirty="0"/>
          </a:p>
          <a:p>
            <a:pPr marL="457200" lvl="1" indent="0">
              <a:buNone/>
            </a:pPr>
            <a:endParaRPr lang="fr-FR" dirty="0"/>
          </a:p>
          <a:p>
            <a:pPr lvl="1"/>
            <a:endParaRPr lang="fr-FR" dirty="0"/>
          </a:p>
        </p:txBody>
      </p:sp>
    </p:spTree>
    <p:extLst>
      <p:ext uri="{BB962C8B-B14F-4D97-AF65-F5344CB8AC3E}">
        <p14:creationId xmlns:p14="http://schemas.microsoft.com/office/powerpoint/2010/main" val="542774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7702D9-0800-F442-95A3-37A2DDF3F8D3}"/>
              </a:ext>
            </a:extLst>
          </p:cNvPr>
          <p:cNvSpPr>
            <a:spLocks noGrp="1"/>
          </p:cNvSpPr>
          <p:nvPr>
            <p:ph type="title"/>
          </p:nvPr>
        </p:nvSpPr>
        <p:spPr>
          <a:xfrm>
            <a:off x="646111" y="452718"/>
            <a:ext cx="9404723" cy="914039"/>
          </a:xfrm>
        </p:spPr>
        <p:txBody>
          <a:bodyPr/>
          <a:lstStyle/>
          <a:p>
            <a:r>
              <a:rPr lang="fr-FR" dirty="0"/>
              <a:t>Choix d’une prestation de conservation : questions à se poser</a:t>
            </a:r>
          </a:p>
        </p:txBody>
      </p:sp>
      <p:sp>
        <p:nvSpPr>
          <p:cNvPr id="3" name="Espace réservé du contenu 2">
            <a:extLst>
              <a:ext uri="{FF2B5EF4-FFF2-40B4-BE49-F238E27FC236}">
                <a16:creationId xmlns:a16="http://schemas.microsoft.com/office/drawing/2014/main" id="{FE90E5D1-4BDE-CE4B-A9A2-642D0BF731BE}"/>
              </a:ext>
            </a:extLst>
          </p:cNvPr>
          <p:cNvSpPr>
            <a:spLocks noGrp="1"/>
          </p:cNvSpPr>
          <p:nvPr>
            <p:ph idx="1"/>
          </p:nvPr>
        </p:nvSpPr>
        <p:spPr>
          <a:xfrm>
            <a:off x="1574193" y="2031048"/>
            <a:ext cx="8946541" cy="4272579"/>
          </a:xfrm>
        </p:spPr>
        <p:txBody>
          <a:bodyPr>
            <a:normAutofit lnSpcReduction="10000"/>
          </a:bodyPr>
          <a:lstStyle/>
          <a:p>
            <a:r>
              <a:rPr lang="fr-FR" dirty="0"/>
              <a:t>Conformité à la RT-043 (dont sécurité, réversibilité,…) </a:t>
            </a:r>
          </a:p>
          <a:p>
            <a:r>
              <a:rPr lang="fr-FR" dirty="0"/>
              <a:t>Qualité de l’identification, du contrôle et du référencement des éléments</a:t>
            </a:r>
          </a:p>
          <a:p>
            <a:r>
              <a:rPr lang="fr-FR" dirty="0"/>
              <a:t>Coût initial en 2019</a:t>
            </a:r>
          </a:p>
          <a:p>
            <a:r>
              <a:rPr lang="fr-FR" dirty="0"/>
              <a:t>Evolution des coûts et sortie de contrat : engagement minimum / coût réel de sortie (y compris désarchivage) </a:t>
            </a:r>
          </a:p>
          <a:p>
            <a:r>
              <a:rPr lang="fr-FR" dirty="0"/>
              <a:t>Stockage en France – société française ? </a:t>
            </a:r>
          </a:p>
          <a:p>
            <a:r>
              <a:rPr lang="fr-FR" dirty="0"/>
              <a:t>Intégration des services complémentaires (Gestion du catalogue, Visionnage en ligne, Livraisons)</a:t>
            </a:r>
          </a:p>
          <a:p>
            <a:r>
              <a:rPr lang="fr-FR" dirty="0"/>
              <a:t>Qualité du prestataire (expertise technique, solidité financière)</a:t>
            </a:r>
          </a:p>
          <a:p>
            <a:r>
              <a:rPr lang="fr-FR" dirty="0"/>
              <a:t>Qualité du contrat (clarté, exhaustivité, </a:t>
            </a:r>
            <a:r>
              <a:rPr lang="fr-FR" u="sng" dirty="0"/>
              <a:t>garanties</a:t>
            </a:r>
            <a:r>
              <a:rPr lang="fr-FR" dirty="0"/>
              <a:t>)   </a:t>
            </a:r>
          </a:p>
          <a:p>
            <a:pPr lvl="1"/>
            <a:endParaRPr lang="fr-FR" dirty="0"/>
          </a:p>
          <a:p>
            <a:pPr lvl="1"/>
            <a:endParaRPr lang="fr-FR" dirty="0"/>
          </a:p>
          <a:p>
            <a:endParaRPr lang="fr-FR" dirty="0"/>
          </a:p>
          <a:p>
            <a:pPr lvl="1"/>
            <a:endParaRPr lang="fr-FR" dirty="0"/>
          </a:p>
          <a:p>
            <a:pPr marL="457200" lvl="1" indent="0">
              <a:buNone/>
            </a:pPr>
            <a:endParaRPr lang="fr-FR" dirty="0"/>
          </a:p>
          <a:p>
            <a:pPr lvl="1"/>
            <a:endParaRPr lang="fr-FR" dirty="0"/>
          </a:p>
        </p:txBody>
      </p:sp>
    </p:spTree>
    <p:extLst>
      <p:ext uri="{BB962C8B-B14F-4D97-AF65-F5344CB8AC3E}">
        <p14:creationId xmlns:p14="http://schemas.microsoft.com/office/powerpoint/2010/main" val="87940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7702D9-0800-F442-95A3-37A2DDF3F8D3}"/>
              </a:ext>
            </a:extLst>
          </p:cNvPr>
          <p:cNvSpPr>
            <a:spLocks noGrp="1"/>
          </p:cNvSpPr>
          <p:nvPr>
            <p:ph type="title"/>
          </p:nvPr>
        </p:nvSpPr>
        <p:spPr>
          <a:xfrm>
            <a:off x="646111" y="452718"/>
            <a:ext cx="9404723" cy="1010322"/>
          </a:xfrm>
        </p:spPr>
        <p:txBody>
          <a:bodyPr/>
          <a:lstStyle/>
          <a:p>
            <a:r>
              <a:rPr lang="fr-FR" dirty="0"/>
              <a:t>Les enjeux de la conservation</a:t>
            </a:r>
          </a:p>
        </p:txBody>
      </p:sp>
      <p:sp>
        <p:nvSpPr>
          <p:cNvPr id="3" name="Espace réservé du contenu 2">
            <a:extLst>
              <a:ext uri="{FF2B5EF4-FFF2-40B4-BE49-F238E27FC236}">
                <a16:creationId xmlns:a16="http://schemas.microsoft.com/office/drawing/2014/main" id="{FE90E5D1-4BDE-CE4B-A9A2-642D0BF731BE}"/>
              </a:ext>
            </a:extLst>
          </p:cNvPr>
          <p:cNvSpPr>
            <a:spLocks noGrp="1"/>
          </p:cNvSpPr>
          <p:nvPr>
            <p:ph idx="1"/>
          </p:nvPr>
        </p:nvSpPr>
        <p:spPr>
          <a:xfrm>
            <a:off x="1104293" y="1355464"/>
            <a:ext cx="9298352" cy="4550484"/>
          </a:xfrm>
        </p:spPr>
        <p:txBody>
          <a:bodyPr>
            <a:normAutofit lnSpcReduction="10000"/>
          </a:bodyPr>
          <a:lstStyle/>
          <a:p>
            <a:r>
              <a:rPr lang="fr-FR" dirty="0"/>
              <a:t>Etre en conformité avec la loi (L132-24 et L132-27) sur la conservation et l’exploitation suivie (LM uniquement) </a:t>
            </a:r>
          </a:p>
          <a:p>
            <a:r>
              <a:rPr lang="fr-FR" dirty="0"/>
              <a:t>Assurer les engagements contractuels avec les auteurs </a:t>
            </a:r>
          </a:p>
          <a:p>
            <a:r>
              <a:rPr lang="fr-FR" dirty="0"/>
              <a:t>Répondre aux nouvelles exigences du CNC pour l’agrément des investissements et l’agrément de production  (LM à partir du 1</a:t>
            </a:r>
            <a:r>
              <a:rPr lang="fr-FR" baseline="30000" dirty="0"/>
              <a:t>er</a:t>
            </a:r>
            <a:r>
              <a:rPr lang="fr-FR" dirty="0"/>
              <a:t> Jan 2019) </a:t>
            </a:r>
          </a:p>
          <a:p>
            <a:r>
              <a:rPr lang="fr-FR" dirty="0"/>
              <a:t>Assurer l’intégrité de l’œuvre en vue de son exploitation future </a:t>
            </a:r>
          </a:p>
          <a:p>
            <a:pPr lvl="1"/>
            <a:r>
              <a:rPr lang="fr-FR" dirty="0"/>
              <a:t>Afin de fournir un nouveau distributeur/diffuseur</a:t>
            </a:r>
          </a:p>
          <a:p>
            <a:r>
              <a:rPr lang="fr-FR" dirty="0"/>
              <a:t>Envisager la </a:t>
            </a:r>
            <a:r>
              <a:rPr lang="fr-FR" dirty="0" err="1"/>
              <a:t>remasterisation</a:t>
            </a:r>
            <a:r>
              <a:rPr lang="fr-FR" dirty="0"/>
              <a:t> future d’une œuvre</a:t>
            </a:r>
          </a:p>
          <a:p>
            <a:pPr lvl="1"/>
            <a:r>
              <a:rPr lang="fr-FR" dirty="0"/>
              <a:t>Pour une exploitation dans un nouveau format </a:t>
            </a:r>
          </a:p>
          <a:p>
            <a:r>
              <a:rPr lang="fr-FR" dirty="0"/>
              <a:t>Envisager l’utilisation des éléments source à d’autres fins </a:t>
            </a:r>
          </a:p>
          <a:p>
            <a:pPr lvl="1"/>
            <a:r>
              <a:rPr lang="fr-FR" dirty="0"/>
              <a:t>Documentaire, </a:t>
            </a:r>
            <a:r>
              <a:rPr lang="fr-FR" dirty="0" err="1"/>
              <a:t>prequel</a:t>
            </a:r>
            <a:r>
              <a:rPr lang="fr-FR" dirty="0"/>
              <a:t>, </a:t>
            </a:r>
            <a:r>
              <a:rPr lang="fr-FR" dirty="0" err="1"/>
              <a:t>sequel</a:t>
            </a:r>
            <a:r>
              <a:rPr lang="fr-FR" dirty="0"/>
              <a:t>, banque d’images</a:t>
            </a:r>
          </a:p>
          <a:p>
            <a:pPr marL="457200" lvl="1" indent="0">
              <a:buNone/>
            </a:pPr>
            <a:endParaRPr lang="fr-FR" dirty="0"/>
          </a:p>
          <a:p>
            <a:pPr marL="457200" lvl="1" indent="0">
              <a:buNone/>
            </a:pPr>
            <a:endParaRPr lang="fr-FR" dirty="0"/>
          </a:p>
        </p:txBody>
      </p:sp>
      <p:sp>
        <p:nvSpPr>
          <p:cNvPr id="5" name="ZoneTexte 4">
            <a:extLst>
              <a:ext uri="{FF2B5EF4-FFF2-40B4-BE49-F238E27FC236}">
                <a16:creationId xmlns:a16="http://schemas.microsoft.com/office/drawing/2014/main" id="{B5816A9F-27C2-D24F-A0A3-AD1DCEDEFF4C}"/>
              </a:ext>
            </a:extLst>
          </p:cNvPr>
          <p:cNvSpPr txBox="1"/>
          <p:nvPr/>
        </p:nvSpPr>
        <p:spPr>
          <a:xfrm>
            <a:off x="3822252" y="6096000"/>
            <a:ext cx="3052439" cy="369332"/>
          </a:xfrm>
          <a:prstGeom prst="rect">
            <a:avLst/>
          </a:prstGeom>
          <a:noFill/>
        </p:spPr>
        <p:txBody>
          <a:bodyPr wrap="none" rtlCol="0">
            <a:spAutoFit/>
          </a:bodyPr>
          <a:lstStyle/>
          <a:p>
            <a:r>
              <a:rPr lang="fr-FR" dirty="0"/>
              <a:t>=&gt; Stratégie d’archivage </a:t>
            </a:r>
          </a:p>
        </p:txBody>
      </p:sp>
    </p:spTree>
    <p:extLst>
      <p:ext uri="{BB962C8B-B14F-4D97-AF65-F5344CB8AC3E}">
        <p14:creationId xmlns:p14="http://schemas.microsoft.com/office/powerpoint/2010/main" val="215278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E4649-660F-EF4C-AF51-14DC21AC57AA}"/>
              </a:ext>
            </a:extLst>
          </p:cNvPr>
          <p:cNvSpPr>
            <a:spLocks noGrp="1"/>
          </p:cNvSpPr>
          <p:nvPr>
            <p:ph type="title"/>
          </p:nvPr>
        </p:nvSpPr>
        <p:spPr/>
        <p:txBody>
          <a:bodyPr/>
          <a:lstStyle/>
          <a:p>
            <a:r>
              <a:rPr lang="fr-FR" dirty="0"/>
              <a:t>Petit lexique de conservation</a:t>
            </a:r>
          </a:p>
        </p:txBody>
      </p:sp>
      <p:sp>
        <p:nvSpPr>
          <p:cNvPr id="3" name="Espace réservé du contenu 2">
            <a:extLst>
              <a:ext uri="{FF2B5EF4-FFF2-40B4-BE49-F238E27FC236}">
                <a16:creationId xmlns:a16="http://schemas.microsoft.com/office/drawing/2014/main" id="{E104368A-B8DB-0B45-85C5-CD31F67A3B61}"/>
              </a:ext>
            </a:extLst>
          </p:cNvPr>
          <p:cNvSpPr>
            <a:spLocks noGrp="1"/>
          </p:cNvSpPr>
          <p:nvPr>
            <p:ph idx="1"/>
          </p:nvPr>
        </p:nvSpPr>
        <p:spPr>
          <a:xfrm>
            <a:off x="1116012" y="1565435"/>
            <a:ext cx="9191756" cy="4509247"/>
          </a:xfrm>
        </p:spPr>
        <p:txBody>
          <a:bodyPr>
            <a:normAutofit fontScale="85000" lnSpcReduction="10000"/>
          </a:bodyPr>
          <a:lstStyle/>
          <a:p>
            <a:r>
              <a:rPr lang="fr-FR" dirty="0"/>
              <a:t>Sauvegarde : Opération technique de transfert de données sur un support physique ou un stockage dématérialisé, en vue de leur reconstitution (en cours de fabrication) ou de leur conservation (après fabrication). </a:t>
            </a:r>
          </a:p>
          <a:p>
            <a:r>
              <a:rPr lang="fr-FR" dirty="0"/>
              <a:t>Conservation (ou préservation) d’une œuvre  : Action de maintenir, dans leur </a:t>
            </a:r>
            <a:r>
              <a:rPr lang="fr-FR" dirty="0" err="1"/>
              <a:t>intégralité</a:t>
            </a:r>
            <a:r>
              <a:rPr lang="fr-FR" dirty="0"/>
              <a:t> et leur </a:t>
            </a:r>
            <a:r>
              <a:rPr lang="fr-FR" dirty="0" err="1"/>
              <a:t>intégrité</a:t>
            </a:r>
            <a:r>
              <a:rPr lang="fr-FR" dirty="0"/>
              <a:t> et dans un objectif de </a:t>
            </a:r>
            <a:r>
              <a:rPr lang="fr-FR" dirty="0" err="1"/>
              <a:t>pérennité</a:t>
            </a:r>
            <a:r>
              <a:rPr lang="fr-FR" dirty="0"/>
              <a:t>, les images et les sons d’une œuvre cinématographique ou audiovisuelle. </a:t>
            </a:r>
          </a:p>
          <a:p>
            <a:r>
              <a:rPr lang="fr-FR" dirty="0"/>
              <a:t>Archivage : Ensemble de pratiques techniques et </a:t>
            </a:r>
            <a:r>
              <a:rPr lang="fr-FR" dirty="0" err="1"/>
              <a:t>méthodologiques</a:t>
            </a:r>
            <a:r>
              <a:rPr lang="fr-FR" dirty="0"/>
              <a:t> permettant la conservation </a:t>
            </a:r>
            <a:r>
              <a:rPr lang="fr-FR" dirty="0" err="1"/>
              <a:t>pérenne</a:t>
            </a:r>
            <a:r>
              <a:rPr lang="fr-FR" dirty="0"/>
              <a:t> des éléments d’une œuvre et garantissant leur </a:t>
            </a:r>
            <a:r>
              <a:rPr lang="fr-FR" dirty="0" err="1"/>
              <a:t>réutilisabilité</a:t>
            </a:r>
            <a:r>
              <a:rPr lang="fr-FR" dirty="0"/>
              <a:t> dans le contexte technologique du moment de leur </a:t>
            </a:r>
            <a:r>
              <a:rPr lang="fr-FR" dirty="0" err="1"/>
              <a:t>récupération</a:t>
            </a:r>
            <a:r>
              <a:rPr lang="fr-FR" dirty="0"/>
              <a:t>. </a:t>
            </a:r>
          </a:p>
          <a:p>
            <a:r>
              <a:rPr lang="fr-FR" dirty="0"/>
              <a:t>Cloud : serveurs informatiques distants et accessibles via internet, hébergeant des données et dont les différentes couches logicielles peuvent être administrées par l’hébergeur ou le client (</a:t>
            </a:r>
            <a:r>
              <a:rPr lang="fr-FR" dirty="0" err="1"/>
              <a:t>IaaS</a:t>
            </a:r>
            <a:r>
              <a:rPr lang="fr-FR" dirty="0"/>
              <a:t>, </a:t>
            </a:r>
            <a:r>
              <a:rPr lang="fr-FR" dirty="0" err="1"/>
              <a:t>PaaS</a:t>
            </a:r>
            <a:r>
              <a:rPr lang="fr-FR" dirty="0"/>
              <a:t>, </a:t>
            </a:r>
            <a:r>
              <a:rPr lang="fr-FR" dirty="0" err="1"/>
              <a:t>SaaS</a:t>
            </a:r>
            <a:r>
              <a:rPr lang="fr-FR" dirty="0"/>
              <a:t>). </a:t>
            </a:r>
          </a:p>
          <a:p>
            <a:r>
              <a:rPr lang="fr-FR" dirty="0"/>
              <a:t>Stockage dématérialisé : données stockées sur serveur avec des supports mutualisés (n’appartenant pas au producteur), disques ou </a:t>
            </a:r>
            <a:r>
              <a:rPr lang="fr-FR" dirty="0" err="1"/>
              <a:t>LTOs</a:t>
            </a:r>
            <a:r>
              <a:rPr lang="fr-FR" dirty="0"/>
              <a:t>. </a:t>
            </a:r>
          </a:p>
          <a:p>
            <a:r>
              <a:rPr lang="fr-FR" dirty="0"/>
              <a:t>Stockage « Froid » et « Chaud » : caractérise le temps d’accès aux données dématérialisées : Chaud = immédiat / Froid  = typiquement 48h. </a:t>
            </a:r>
          </a:p>
        </p:txBody>
      </p:sp>
    </p:spTree>
    <p:extLst>
      <p:ext uri="{BB962C8B-B14F-4D97-AF65-F5344CB8AC3E}">
        <p14:creationId xmlns:p14="http://schemas.microsoft.com/office/powerpoint/2010/main" val="12077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E4649-660F-EF4C-AF51-14DC21AC57AA}"/>
              </a:ext>
            </a:extLst>
          </p:cNvPr>
          <p:cNvSpPr>
            <a:spLocks noGrp="1"/>
          </p:cNvSpPr>
          <p:nvPr>
            <p:ph type="title"/>
          </p:nvPr>
        </p:nvSpPr>
        <p:spPr/>
        <p:txBody>
          <a:bodyPr/>
          <a:lstStyle/>
          <a:p>
            <a:r>
              <a:rPr lang="fr-FR" dirty="0"/>
              <a:t>La RT-043 et ses annexes </a:t>
            </a:r>
          </a:p>
        </p:txBody>
      </p:sp>
      <p:sp>
        <p:nvSpPr>
          <p:cNvPr id="3" name="Espace réservé du contenu 2">
            <a:extLst>
              <a:ext uri="{FF2B5EF4-FFF2-40B4-BE49-F238E27FC236}">
                <a16:creationId xmlns:a16="http://schemas.microsoft.com/office/drawing/2014/main" id="{E104368A-B8DB-0B45-85C5-CD31F67A3B61}"/>
              </a:ext>
            </a:extLst>
          </p:cNvPr>
          <p:cNvSpPr>
            <a:spLocks noGrp="1"/>
          </p:cNvSpPr>
          <p:nvPr>
            <p:ph idx="1"/>
          </p:nvPr>
        </p:nvSpPr>
        <p:spPr>
          <a:xfrm>
            <a:off x="1136468" y="1410783"/>
            <a:ext cx="9586950" cy="5098188"/>
          </a:xfrm>
        </p:spPr>
        <p:txBody>
          <a:bodyPr>
            <a:normAutofit/>
          </a:bodyPr>
          <a:lstStyle/>
          <a:p>
            <a:pPr lvl="0"/>
            <a:r>
              <a:rPr lang="fr-FR" dirty="0"/>
              <a:t>La RT-043, émise par la CST en 2017, précise les clauses que le contrat de conservation (entre le producteur et le prestataire) doit comporter.  Il donne aussi quelques conseils sur leurs contenus.</a:t>
            </a:r>
          </a:p>
          <a:p>
            <a:pPr lvl="0"/>
            <a:endParaRPr lang="fr-FR" dirty="0"/>
          </a:p>
          <a:p>
            <a:pPr lvl="0"/>
            <a:endParaRPr lang="fr-FR" dirty="0"/>
          </a:p>
          <a:p>
            <a:pPr lvl="0"/>
            <a:endParaRPr lang="fr-FR" dirty="0"/>
          </a:p>
          <a:p>
            <a:pPr lvl="0"/>
            <a:endParaRPr lang="fr-FR" dirty="0"/>
          </a:p>
          <a:p>
            <a:pPr marL="0" lvl="0" indent="0">
              <a:buNone/>
            </a:pPr>
            <a:endParaRPr lang="fr-FR" dirty="0"/>
          </a:p>
          <a:p>
            <a:r>
              <a:rPr lang="fr-FR" dirty="0"/>
              <a:t>Les annexes de la RT-043 préconisent les éléments à conserver pour certains cas d’usage </a:t>
            </a:r>
          </a:p>
          <a:p>
            <a:pPr lvl="1"/>
            <a:r>
              <a:rPr lang="fr-FR" dirty="0"/>
              <a:t>Elles seront mises à jour régulièrement par la CST et devront être adaptées à chaque projet</a:t>
            </a:r>
          </a:p>
        </p:txBody>
      </p:sp>
      <p:sp>
        <p:nvSpPr>
          <p:cNvPr id="4" name="ZoneTexte 3">
            <a:extLst>
              <a:ext uri="{FF2B5EF4-FFF2-40B4-BE49-F238E27FC236}">
                <a16:creationId xmlns:a16="http://schemas.microsoft.com/office/drawing/2014/main" id="{957943AE-EF9F-B04D-922D-54BA27AAA211}"/>
              </a:ext>
            </a:extLst>
          </p:cNvPr>
          <p:cNvSpPr txBox="1"/>
          <p:nvPr/>
        </p:nvSpPr>
        <p:spPr>
          <a:xfrm>
            <a:off x="6620074" y="2470573"/>
            <a:ext cx="5134121" cy="2031325"/>
          </a:xfrm>
          <a:prstGeom prst="rect">
            <a:avLst/>
          </a:prstGeom>
          <a:noFill/>
        </p:spPr>
        <p:txBody>
          <a:bodyPr wrap="square" rtlCol="0">
            <a:spAutoFit/>
          </a:bodyPr>
          <a:lstStyle/>
          <a:p>
            <a:pPr marL="285750" indent="-285750">
              <a:buFont typeface="Wingdings" pitchFamily="2" charset="2"/>
              <a:buChar char="Ø"/>
            </a:pPr>
            <a:r>
              <a:rPr lang="fr-FR" dirty="0"/>
              <a:t>Réplication </a:t>
            </a:r>
          </a:p>
          <a:p>
            <a:pPr marL="285750" indent="-285750">
              <a:buFont typeface="Wingdings" pitchFamily="2" charset="2"/>
              <a:buChar char="Ø"/>
            </a:pPr>
            <a:r>
              <a:rPr lang="fr-FR" dirty="0"/>
              <a:t>Contrôle d’intégrité</a:t>
            </a:r>
          </a:p>
          <a:p>
            <a:pPr marL="285750" indent="-285750">
              <a:buFont typeface="Wingdings" pitchFamily="2" charset="2"/>
              <a:buChar char="Ø"/>
            </a:pPr>
            <a:r>
              <a:rPr lang="fr-FR" dirty="0"/>
              <a:t>Indexation des fichiers</a:t>
            </a:r>
          </a:p>
          <a:p>
            <a:pPr marL="285750" indent="-285750">
              <a:buFont typeface="Wingdings" pitchFamily="2" charset="2"/>
              <a:buChar char="Ø"/>
            </a:pPr>
            <a:r>
              <a:rPr lang="fr-FR" dirty="0"/>
              <a:t>Support de stockage et méthodologie de migration</a:t>
            </a:r>
          </a:p>
          <a:p>
            <a:pPr marL="285750" indent="-285750">
              <a:buFont typeface="Wingdings" pitchFamily="2" charset="2"/>
              <a:buChar char="Ø"/>
            </a:pPr>
            <a:r>
              <a:rPr lang="fr-FR" dirty="0"/>
              <a:t>Contrôle d’accès et gestion des droits  </a:t>
            </a:r>
          </a:p>
          <a:p>
            <a:pPr marL="285750" indent="-285750">
              <a:buFont typeface="Wingdings" pitchFamily="2" charset="2"/>
              <a:buChar char="Ø"/>
            </a:pPr>
            <a:endParaRPr lang="fr-FR" dirty="0"/>
          </a:p>
        </p:txBody>
      </p:sp>
      <p:sp>
        <p:nvSpPr>
          <p:cNvPr id="5" name="ZoneTexte 4">
            <a:extLst>
              <a:ext uri="{FF2B5EF4-FFF2-40B4-BE49-F238E27FC236}">
                <a16:creationId xmlns:a16="http://schemas.microsoft.com/office/drawing/2014/main" id="{58C9B671-4A6B-3B4D-81E8-9679F9650CB5}"/>
              </a:ext>
            </a:extLst>
          </p:cNvPr>
          <p:cNvSpPr txBox="1"/>
          <p:nvPr/>
        </p:nvSpPr>
        <p:spPr>
          <a:xfrm>
            <a:off x="3095673" y="6139639"/>
            <a:ext cx="8709436" cy="369332"/>
          </a:xfrm>
          <a:prstGeom prst="rect">
            <a:avLst/>
          </a:prstGeom>
          <a:noFill/>
        </p:spPr>
        <p:txBody>
          <a:bodyPr wrap="none" rtlCol="0">
            <a:spAutoFit/>
          </a:bodyPr>
          <a:lstStyle/>
          <a:p>
            <a:r>
              <a:rPr lang="fr-FR" dirty="0"/>
              <a:t>=&gt; à terme  la CST envisage un Label CST pour les prestataires / prestations   </a:t>
            </a:r>
          </a:p>
        </p:txBody>
      </p:sp>
      <p:sp>
        <p:nvSpPr>
          <p:cNvPr id="6" name="ZoneTexte 5">
            <a:extLst>
              <a:ext uri="{FF2B5EF4-FFF2-40B4-BE49-F238E27FC236}">
                <a16:creationId xmlns:a16="http://schemas.microsoft.com/office/drawing/2014/main" id="{6EB474B1-C6BE-B34A-9B52-82A77F0F07FC}"/>
              </a:ext>
            </a:extLst>
          </p:cNvPr>
          <p:cNvSpPr txBox="1"/>
          <p:nvPr/>
        </p:nvSpPr>
        <p:spPr>
          <a:xfrm>
            <a:off x="105691" y="2470573"/>
            <a:ext cx="6469584" cy="2308324"/>
          </a:xfrm>
          <a:prstGeom prst="rect">
            <a:avLst/>
          </a:prstGeom>
          <a:noFill/>
        </p:spPr>
        <p:txBody>
          <a:bodyPr wrap="square" rtlCol="0">
            <a:spAutoFit/>
          </a:bodyPr>
          <a:lstStyle/>
          <a:p>
            <a:pPr marL="742950" lvl="1" indent="-285750">
              <a:buFont typeface="Wingdings" pitchFamily="2" charset="2"/>
              <a:buChar char="Ø"/>
            </a:pPr>
            <a:r>
              <a:rPr lang="fr-FR" dirty="0"/>
              <a:t>Caractérisation des fichiers : conteneur et codec </a:t>
            </a:r>
          </a:p>
          <a:p>
            <a:pPr marL="742950" lvl="1" indent="-285750">
              <a:buFont typeface="Wingdings" pitchFamily="2" charset="2"/>
              <a:buChar char="Ø"/>
            </a:pPr>
            <a:r>
              <a:rPr lang="fr-FR" dirty="0"/>
              <a:t>Conditions de conservation et localisation </a:t>
            </a:r>
          </a:p>
          <a:p>
            <a:pPr marL="742950" lvl="1" indent="-285750">
              <a:buFont typeface="Wingdings" pitchFamily="2" charset="2"/>
              <a:buChar char="Ø"/>
            </a:pPr>
            <a:r>
              <a:rPr lang="fr-FR" dirty="0"/>
              <a:t>Contrôle d’accès et gestion des droits </a:t>
            </a:r>
          </a:p>
          <a:p>
            <a:pPr marL="742950" lvl="1" indent="-285750">
              <a:buFont typeface="Wingdings" pitchFamily="2" charset="2"/>
              <a:buChar char="Ø"/>
            </a:pPr>
            <a:r>
              <a:rPr lang="fr-FR" dirty="0"/>
              <a:t>Responsabilités et garanties </a:t>
            </a:r>
          </a:p>
          <a:p>
            <a:pPr marL="742950" lvl="1" indent="-285750">
              <a:buFont typeface="Wingdings" pitchFamily="2" charset="2"/>
              <a:buChar char="Ø"/>
            </a:pPr>
            <a:r>
              <a:rPr lang="fr-FR" dirty="0"/>
              <a:t>Durée de conservation – Effacement ou restitution </a:t>
            </a:r>
          </a:p>
          <a:p>
            <a:pPr marL="742950" lvl="1" indent="-285750">
              <a:buFont typeface="Wingdings" pitchFamily="2" charset="2"/>
              <a:buChar char="Ø"/>
            </a:pPr>
            <a:r>
              <a:rPr lang="fr-FR" dirty="0"/>
              <a:t>Réversibilité </a:t>
            </a:r>
          </a:p>
          <a:p>
            <a:pPr marL="285750" indent="-285750">
              <a:buFont typeface="Wingdings" pitchFamily="2" charset="2"/>
              <a:buChar char="Ø"/>
            </a:pPr>
            <a:endParaRPr lang="fr-FR" dirty="0"/>
          </a:p>
        </p:txBody>
      </p:sp>
    </p:spTree>
    <p:extLst>
      <p:ext uri="{BB962C8B-B14F-4D97-AF65-F5344CB8AC3E}">
        <p14:creationId xmlns:p14="http://schemas.microsoft.com/office/powerpoint/2010/main" val="239601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E4649-660F-EF4C-AF51-14DC21AC57AA}"/>
              </a:ext>
            </a:extLst>
          </p:cNvPr>
          <p:cNvSpPr>
            <a:spLocks noGrp="1"/>
          </p:cNvSpPr>
          <p:nvPr>
            <p:ph type="title"/>
          </p:nvPr>
        </p:nvSpPr>
        <p:spPr>
          <a:xfrm>
            <a:off x="646111" y="452718"/>
            <a:ext cx="10440989" cy="1049511"/>
          </a:xfrm>
        </p:spPr>
        <p:txBody>
          <a:bodyPr/>
          <a:lstStyle/>
          <a:p>
            <a:r>
              <a:rPr lang="fr-FR" dirty="0"/>
              <a:t>Eléments à archiver - durée du contrat</a:t>
            </a:r>
          </a:p>
        </p:txBody>
      </p:sp>
      <p:sp>
        <p:nvSpPr>
          <p:cNvPr id="3" name="Espace réservé du contenu 2">
            <a:extLst>
              <a:ext uri="{FF2B5EF4-FFF2-40B4-BE49-F238E27FC236}">
                <a16:creationId xmlns:a16="http://schemas.microsoft.com/office/drawing/2014/main" id="{E104368A-B8DB-0B45-85C5-CD31F67A3B61}"/>
              </a:ext>
            </a:extLst>
          </p:cNvPr>
          <p:cNvSpPr>
            <a:spLocks noGrp="1"/>
          </p:cNvSpPr>
          <p:nvPr>
            <p:ph idx="1"/>
          </p:nvPr>
        </p:nvSpPr>
        <p:spPr>
          <a:xfrm>
            <a:off x="1103311" y="1345233"/>
            <a:ext cx="9444945" cy="5046949"/>
          </a:xfrm>
        </p:spPr>
        <p:txBody>
          <a:bodyPr>
            <a:normAutofit fontScale="85000" lnSpcReduction="10000"/>
          </a:bodyPr>
          <a:lstStyle/>
          <a:p>
            <a:r>
              <a:rPr lang="fr-FR" dirty="0"/>
              <a:t>Stratégie d’archivage classique : </a:t>
            </a:r>
          </a:p>
          <a:p>
            <a:pPr lvl="1"/>
            <a:r>
              <a:rPr lang="fr-FR" dirty="0"/>
              <a:t>Stockage des éléments ayant servi à la réalisation de l’œuvre (essais, rushes, projets de montage, étalonnage, mixage)</a:t>
            </a:r>
          </a:p>
          <a:p>
            <a:pPr lvl="1"/>
            <a:r>
              <a:rPr lang="fr-FR" dirty="0"/>
              <a:t>Conservation des masters source(DSM ou IMF#4, Prores4444 ou IMF#2</a:t>
            </a:r>
            <a:r>
              <a:rPr lang="fr-FR" baseline="30000" dirty="0"/>
              <a:t>e</a:t>
            </a:r>
            <a:r>
              <a:rPr lang="fr-FR" dirty="0"/>
              <a:t>, mix, ST) </a:t>
            </a:r>
          </a:p>
          <a:p>
            <a:pPr lvl="1"/>
            <a:r>
              <a:rPr lang="fr-FR" dirty="0"/>
              <a:t>Conservation des masters d’exploitation (DCDM, DCP, </a:t>
            </a:r>
            <a:r>
              <a:rPr lang="fr-FR" dirty="0" err="1"/>
              <a:t>Prores</a:t>
            </a:r>
            <a:r>
              <a:rPr lang="fr-FR" dirty="0"/>
              <a:t>) </a:t>
            </a:r>
          </a:p>
          <a:p>
            <a:pPr marL="457200" lvl="1" indent="0">
              <a:buNone/>
            </a:pPr>
            <a:endParaRPr lang="fr-FR" dirty="0"/>
          </a:p>
          <a:p>
            <a:r>
              <a:rPr lang="fr-FR" dirty="0"/>
              <a:t>Exemples de poids : </a:t>
            </a:r>
          </a:p>
          <a:p>
            <a:pPr lvl="1"/>
            <a:r>
              <a:rPr lang="fr-FR" dirty="0"/>
              <a:t>Poids total pour un film 2K avec </a:t>
            </a:r>
            <a:r>
              <a:rPr lang="fr-FR" dirty="0" err="1"/>
              <a:t>DSM+DCDM+DCP+Prores</a:t>
            </a:r>
            <a:r>
              <a:rPr lang="fr-FR" dirty="0"/>
              <a:t> = 3 To</a:t>
            </a:r>
          </a:p>
          <a:p>
            <a:pPr lvl="1"/>
            <a:r>
              <a:rPr lang="fr-FR" dirty="0"/>
              <a:t>Poids total pour un film 4K avec </a:t>
            </a:r>
            <a:r>
              <a:rPr lang="fr-FR" dirty="0" err="1"/>
              <a:t>DSM+DCDM+DCP+Prores</a:t>
            </a:r>
            <a:r>
              <a:rPr lang="fr-FR" dirty="0"/>
              <a:t> = 12 To </a:t>
            </a:r>
          </a:p>
          <a:p>
            <a:pPr lvl="1"/>
            <a:r>
              <a:rPr lang="fr-FR" dirty="0"/>
              <a:t>Poids total pour une série de 10x52min en Prores4444 UHD = 7 To</a:t>
            </a:r>
          </a:p>
          <a:p>
            <a:endParaRPr lang="fr-FR" dirty="0"/>
          </a:p>
          <a:p>
            <a:r>
              <a:rPr lang="fr-FR" dirty="0"/>
              <a:t>Durée imposée par l’agrément CNC en 2019 (en discussion) </a:t>
            </a:r>
          </a:p>
          <a:p>
            <a:pPr lvl="1"/>
            <a:r>
              <a:rPr lang="fr-FR" dirty="0"/>
              <a:t>Devis dans l’agrément des investissements (a priori durée droits d’auteur contractualisé)  </a:t>
            </a:r>
          </a:p>
          <a:p>
            <a:pPr lvl="1"/>
            <a:r>
              <a:rPr lang="fr-FR" dirty="0"/>
              <a:t>Contrat dans l’agrément de production (a priori 5 ans) </a:t>
            </a:r>
          </a:p>
          <a:p>
            <a:r>
              <a:rPr lang="fr-FR" dirty="0"/>
              <a:t>Pour info, durée des contrats d’auteur : en général 30 ans </a:t>
            </a:r>
          </a:p>
        </p:txBody>
      </p:sp>
    </p:spTree>
    <p:extLst>
      <p:ext uri="{BB962C8B-B14F-4D97-AF65-F5344CB8AC3E}">
        <p14:creationId xmlns:p14="http://schemas.microsoft.com/office/powerpoint/2010/main" val="323249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E4649-660F-EF4C-AF51-14DC21AC57AA}"/>
              </a:ext>
            </a:extLst>
          </p:cNvPr>
          <p:cNvSpPr>
            <a:spLocks noGrp="1"/>
          </p:cNvSpPr>
          <p:nvPr>
            <p:ph type="title"/>
          </p:nvPr>
        </p:nvSpPr>
        <p:spPr>
          <a:xfrm>
            <a:off x="646111" y="452718"/>
            <a:ext cx="10961390" cy="931582"/>
          </a:xfrm>
        </p:spPr>
        <p:txBody>
          <a:bodyPr/>
          <a:lstStyle/>
          <a:p>
            <a:r>
              <a:rPr lang="fr-FR" dirty="0"/>
              <a:t>Les prestations de stockage</a:t>
            </a:r>
          </a:p>
        </p:txBody>
      </p:sp>
      <p:sp>
        <p:nvSpPr>
          <p:cNvPr id="3" name="Espace réservé du contenu 2">
            <a:extLst>
              <a:ext uri="{FF2B5EF4-FFF2-40B4-BE49-F238E27FC236}">
                <a16:creationId xmlns:a16="http://schemas.microsoft.com/office/drawing/2014/main" id="{E104368A-B8DB-0B45-85C5-CD31F67A3B61}"/>
              </a:ext>
            </a:extLst>
          </p:cNvPr>
          <p:cNvSpPr>
            <a:spLocks noGrp="1"/>
          </p:cNvSpPr>
          <p:nvPr>
            <p:ph idx="1"/>
          </p:nvPr>
        </p:nvSpPr>
        <p:spPr>
          <a:xfrm>
            <a:off x="1103311" y="1722398"/>
            <a:ext cx="9552243" cy="4509247"/>
          </a:xfrm>
        </p:spPr>
        <p:txBody>
          <a:bodyPr>
            <a:normAutofit/>
          </a:bodyPr>
          <a:lstStyle/>
          <a:p>
            <a:r>
              <a:rPr lang="fr-FR" dirty="0"/>
              <a:t>Stockage traditionnel (étagères et frigos ) </a:t>
            </a:r>
          </a:p>
          <a:p>
            <a:pPr lvl="1"/>
            <a:r>
              <a:rPr lang="fr-FR" dirty="0"/>
              <a:t>Pellicule, cassettes, </a:t>
            </a:r>
            <a:r>
              <a:rPr lang="fr-FR" dirty="0" err="1"/>
              <a:t>LTOs</a:t>
            </a:r>
            <a:r>
              <a:rPr lang="fr-FR" dirty="0"/>
              <a:t>, … en entrepôt dans des conditions optimales mais sans aucune vérification, ni aucune migration. Durée de vie variable selon le support et la technologie. </a:t>
            </a:r>
          </a:p>
          <a:p>
            <a:pPr lvl="1"/>
            <a:r>
              <a:rPr lang="fr-FR" dirty="0"/>
              <a:t>Coût :  quelques euros / élément / an </a:t>
            </a:r>
          </a:p>
          <a:p>
            <a:pPr lvl="1"/>
            <a:r>
              <a:rPr lang="fr-FR" dirty="0"/>
              <a:t>Intérêt / avantages  : meilleures conditions que dans les locaux de production / coût minimum</a:t>
            </a:r>
          </a:p>
          <a:p>
            <a:r>
              <a:rPr lang="fr-FR" dirty="0"/>
              <a:t>Stockage suivi sur LTO  (« patrimonial ») </a:t>
            </a:r>
          </a:p>
          <a:p>
            <a:pPr lvl="1"/>
            <a:r>
              <a:rPr lang="fr-FR" dirty="0"/>
              <a:t>Prestations pouvant comporter la réplication dans deux endroits distants, la migration régulière des supports, la vérification régulière d’intégrité. </a:t>
            </a:r>
          </a:p>
          <a:p>
            <a:pPr lvl="1"/>
            <a:r>
              <a:rPr lang="fr-FR" dirty="0"/>
              <a:t>Intérêt/avantages : une certaine pérennité et un coût faible</a:t>
            </a:r>
          </a:p>
        </p:txBody>
      </p:sp>
    </p:spTree>
    <p:extLst>
      <p:ext uri="{BB962C8B-B14F-4D97-AF65-F5344CB8AC3E}">
        <p14:creationId xmlns:p14="http://schemas.microsoft.com/office/powerpoint/2010/main" val="3104490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E4649-660F-EF4C-AF51-14DC21AC57AA}"/>
              </a:ext>
            </a:extLst>
          </p:cNvPr>
          <p:cNvSpPr>
            <a:spLocks noGrp="1"/>
          </p:cNvSpPr>
          <p:nvPr>
            <p:ph type="title"/>
          </p:nvPr>
        </p:nvSpPr>
        <p:spPr>
          <a:xfrm>
            <a:off x="646111" y="452718"/>
            <a:ext cx="10961390" cy="931582"/>
          </a:xfrm>
        </p:spPr>
        <p:txBody>
          <a:bodyPr/>
          <a:lstStyle/>
          <a:p>
            <a:r>
              <a:rPr lang="fr-FR" dirty="0"/>
              <a:t>Les prestations de conservation (RT-043)</a:t>
            </a:r>
          </a:p>
        </p:txBody>
      </p:sp>
      <p:sp>
        <p:nvSpPr>
          <p:cNvPr id="3" name="Espace réservé du contenu 2">
            <a:extLst>
              <a:ext uri="{FF2B5EF4-FFF2-40B4-BE49-F238E27FC236}">
                <a16:creationId xmlns:a16="http://schemas.microsoft.com/office/drawing/2014/main" id="{E104368A-B8DB-0B45-85C5-CD31F67A3B61}"/>
              </a:ext>
            </a:extLst>
          </p:cNvPr>
          <p:cNvSpPr>
            <a:spLocks noGrp="1"/>
          </p:cNvSpPr>
          <p:nvPr>
            <p:ph idx="1"/>
          </p:nvPr>
        </p:nvSpPr>
        <p:spPr>
          <a:xfrm>
            <a:off x="1141411" y="1684618"/>
            <a:ext cx="9552243" cy="4678082"/>
          </a:xfrm>
        </p:spPr>
        <p:txBody>
          <a:bodyPr>
            <a:normAutofit lnSpcReduction="10000"/>
          </a:bodyPr>
          <a:lstStyle/>
          <a:p>
            <a:r>
              <a:rPr lang="fr-FR" dirty="0"/>
              <a:t>Conservation sur supports LTO</a:t>
            </a:r>
          </a:p>
          <a:p>
            <a:pPr lvl="1"/>
            <a:r>
              <a:rPr lang="fr-FR" dirty="0"/>
              <a:t>Données numériques stockés sur 2xLTO avec vérification et migration régulières </a:t>
            </a:r>
          </a:p>
          <a:p>
            <a:pPr lvl="1"/>
            <a:r>
              <a:rPr lang="fr-FR" dirty="0"/>
              <a:t>Coût tout compris : entre 140 et 280 euros  / To / an</a:t>
            </a:r>
          </a:p>
          <a:p>
            <a:pPr lvl="1"/>
            <a:r>
              <a:rPr lang="fr-FR" dirty="0"/>
              <a:t>Intérêt /avantages : Supports identifiés et individuels/ Empreinte écologique faible. </a:t>
            </a:r>
          </a:p>
          <a:p>
            <a:r>
              <a:rPr lang="fr-FR" dirty="0"/>
              <a:t>Conservation « à froid » sur serveur</a:t>
            </a:r>
          </a:p>
          <a:p>
            <a:pPr lvl="1"/>
            <a:r>
              <a:rPr lang="fr-FR" dirty="0"/>
              <a:t>Fichiers stockés sur des serveurs internes hébergés par le prestataire ou chez un hébergeur sous-traitant du prestataire</a:t>
            </a:r>
          </a:p>
          <a:p>
            <a:pPr lvl="1"/>
            <a:r>
              <a:rPr lang="fr-FR" dirty="0"/>
              <a:t>Coût : entre 100 et 380 € /To/an </a:t>
            </a:r>
          </a:p>
          <a:p>
            <a:pPr lvl="1"/>
            <a:r>
              <a:rPr lang="fr-FR" dirty="0"/>
              <a:t>Intérêt/avantages : Accès aux éléments </a:t>
            </a:r>
            <a:r>
              <a:rPr lang="fr-FR" dirty="0" err="1"/>
              <a:t>eet</a:t>
            </a:r>
            <a:r>
              <a:rPr lang="fr-FR" dirty="0"/>
              <a:t> gestion du catalogue en ligne  / possibilité de livraisons tardives (après fin </a:t>
            </a:r>
            <a:r>
              <a:rPr lang="fr-FR" dirty="0" err="1"/>
              <a:t>postprod</a:t>
            </a:r>
            <a:r>
              <a:rPr lang="fr-FR" dirty="0"/>
              <a:t>)  / évolution des coûts.</a:t>
            </a:r>
          </a:p>
          <a:p>
            <a:pPr lvl="1"/>
            <a:r>
              <a:rPr lang="fr-FR" dirty="0"/>
              <a:t>Possibilité de passage temporaire en conservation « à chaud » adapté à un besoin de livraisons immédiates (fin de </a:t>
            </a:r>
            <a:r>
              <a:rPr lang="fr-FR" dirty="0" err="1"/>
              <a:t>postprod</a:t>
            </a:r>
            <a:r>
              <a:rPr lang="fr-FR" dirty="0"/>
              <a:t> ou distribution) </a:t>
            </a:r>
          </a:p>
        </p:txBody>
      </p:sp>
    </p:spTree>
    <p:extLst>
      <p:ext uri="{BB962C8B-B14F-4D97-AF65-F5344CB8AC3E}">
        <p14:creationId xmlns:p14="http://schemas.microsoft.com/office/powerpoint/2010/main" val="2635581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29991-5623-C94D-AECC-68006B2DDFA7}"/>
              </a:ext>
            </a:extLst>
          </p:cNvPr>
          <p:cNvSpPr>
            <a:spLocks noGrp="1"/>
          </p:cNvSpPr>
          <p:nvPr>
            <p:ph type="title"/>
          </p:nvPr>
        </p:nvSpPr>
        <p:spPr>
          <a:xfrm>
            <a:off x="646111" y="452717"/>
            <a:ext cx="2946943" cy="709109"/>
          </a:xfrm>
        </p:spPr>
        <p:txBody>
          <a:bodyPr/>
          <a:lstStyle/>
          <a:p>
            <a:r>
              <a:rPr lang="fr-FR" sz="3200" dirty="0"/>
              <a:t>Prestataires</a:t>
            </a:r>
          </a:p>
        </p:txBody>
      </p:sp>
      <p:sp>
        <p:nvSpPr>
          <p:cNvPr id="21" name="Ellipse 20">
            <a:extLst>
              <a:ext uri="{FF2B5EF4-FFF2-40B4-BE49-F238E27FC236}">
                <a16:creationId xmlns:a16="http://schemas.microsoft.com/office/drawing/2014/main" id="{39FDB2E8-79BE-3F48-966C-62C615FD1402}"/>
              </a:ext>
            </a:extLst>
          </p:cNvPr>
          <p:cNvSpPr/>
          <p:nvPr/>
        </p:nvSpPr>
        <p:spPr>
          <a:xfrm>
            <a:off x="396690" y="3760013"/>
            <a:ext cx="4939104" cy="19593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Ellipse 24">
            <a:extLst>
              <a:ext uri="{FF2B5EF4-FFF2-40B4-BE49-F238E27FC236}">
                <a16:creationId xmlns:a16="http://schemas.microsoft.com/office/drawing/2014/main" id="{2112E000-6342-5D48-A30E-785FB6D90840}"/>
              </a:ext>
            </a:extLst>
          </p:cNvPr>
          <p:cNvSpPr/>
          <p:nvPr/>
        </p:nvSpPr>
        <p:spPr>
          <a:xfrm>
            <a:off x="3430415" y="1421057"/>
            <a:ext cx="5804399" cy="18895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Ellipse 26">
            <a:extLst>
              <a:ext uri="{FF2B5EF4-FFF2-40B4-BE49-F238E27FC236}">
                <a16:creationId xmlns:a16="http://schemas.microsoft.com/office/drawing/2014/main" id="{AA4BA166-0248-9046-B8F2-A196FE1D0ABD}"/>
              </a:ext>
            </a:extLst>
          </p:cNvPr>
          <p:cNvSpPr/>
          <p:nvPr/>
        </p:nvSpPr>
        <p:spPr>
          <a:xfrm>
            <a:off x="6382404" y="3586641"/>
            <a:ext cx="5183169" cy="24401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FCB1DBBD-6CF0-C245-A82A-85B89D43B508}"/>
              </a:ext>
            </a:extLst>
          </p:cNvPr>
          <p:cNvSpPr txBox="1"/>
          <p:nvPr/>
        </p:nvSpPr>
        <p:spPr>
          <a:xfrm>
            <a:off x="2805885" y="4907136"/>
            <a:ext cx="1249060" cy="369332"/>
          </a:xfrm>
          <a:prstGeom prst="rect">
            <a:avLst/>
          </a:prstGeom>
          <a:noFill/>
        </p:spPr>
        <p:txBody>
          <a:bodyPr wrap="none" rtlCol="0">
            <a:spAutoFit/>
          </a:bodyPr>
          <a:lstStyle/>
          <a:p>
            <a:pPr marL="285750" indent="-285750">
              <a:buFont typeface="Arial" panose="020B0604020202020204" pitchFamily="34" charset="0"/>
              <a:buChar char="•"/>
            </a:pPr>
            <a:r>
              <a:rPr lang="fr-FR" dirty="0"/>
              <a:t>ORFEO</a:t>
            </a:r>
          </a:p>
        </p:txBody>
      </p:sp>
      <p:sp>
        <p:nvSpPr>
          <p:cNvPr id="15" name="ZoneTexte 14">
            <a:extLst>
              <a:ext uri="{FF2B5EF4-FFF2-40B4-BE49-F238E27FC236}">
                <a16:creationId xmlns:a16="http://schemas.microsoft.com/office/drawing/2014/main" id="{DF355C81-253B-EB4B-9399-CD9BEA9C2FE0}"/>
              </a:ext>
            </a:extLst>
          </p:cNvPr>
          <p:cNvSpPr txBox="1"/>
          <p:nvPr/>
        </p:nvSpPr>
        <p:spPr>
          <a:xfrm>
            <a:off x="1213141" y="4277762"/>
            <a:ext cx="2217274" cy="369332"/>
          </a:xfrm>
          <a:prstGeom prst="rect">
            <a:avLst/>
          </a:prstGeom>
          <a:noFill/>
        </p:spPr>
        <p:txBody>
          <a:bodyPr wrap="none" rtlCol="0">
            <a:spAutoFit/>
          </a:bodyPr>
          <a:lstStyle/>
          <a:p>
            <a:pPr marL="285750" indent="-285750">
              <a:buFont typeface="Arial" panose="020B0604020202020204" pitchFamily="34" charset="0"/>
              <a:buChar char="•"/>
            </a:pPr>
            <a:r>
              <a:rPr lang="fr-FR" dirty="0"/>
              <a:t>CAPITAL VISION</a:t>
            </a:r>
          </a:p>
        </p:txBody>
      </p:sp>
      <p:sp>
        <p:nvSpPr>
          <p:cNvPr id="16" name="ZoneTexte 15">
            <a:extLst>
              <a:ext uri="{FF2B5EF4-FFF2-40B4-BE49-F238E27FC236}">
                <a16:creationId xmlns:a16="http://schemas.microsoft.com/office/drawing/2014/main" id="{6CF5E0CE-EBC7-8546-A224-1AAAECE5F51F}"/>
              </a:ext>
            </a:extLst>
          </p:cNvPr>
          <p:cNvSpPr txBox="1"/>
          <p:nvPr/>
        </p:nvSpPr>
        <p:spPr>
          <a:xfrm>
            <a:off x="70774" y="5912712"/>
            <a:ext cx="6053260" cy="369332"/>
          </a:xfrm>
          <a:prstGeom prst="rect">
            <a:avLst/>
          </a:prstGeom>
          <a:noFill/>
        </p:spPr>
        <p:txBody>
          <a:bodyPr wrap="none" rtlCol="0">
            <a:spAutoFit/>
          </a:bodyPr>
          <a:lstStyle/>
          <a:p>
            <a:r>
              <a:rPr lang="fr-FR" dirty="0"/>
              <a:t>Prestataires spécialisés de stockage et conservation</a:t>
            </a:r>
          </a:p>
        </p:txBody>
      </p:sp>
      <p:sp>
        <p:nvSpPr>
          <p:cNvPr id="9" name="ZoneTexte 8">
            <a:extLst>
              <a:ext uri="{FF2B5EF4-FFF2-40B4-BE49-F238E27FC236}">
                <a16:creationId xmlns:a16="http://schemas.microsoft.com/office/drawing/2014/main" id="{FCB1DBBD-6CF0-C245-A82A-85B89D43B508}"/>
              </a:ext>
            </a:extLst>
          </p:cNvPr>
          <p:cNvSpPr txBox="1"/>
          <p:nvPr/>
        </p:nvSpPr>
        <p:spPr>
          <a:xfrm>
            <a:off x="5186930" y="1741226"/>
            <a:ext cx="1364476" cy="369332"/>
          </a:xfrm>
          <a:prstGeom prst="rect">
            <a:avLst/>
          </a:prstGeom>
          <a:noFill/>
        </p:spPr>
        <p:txBody>
          <a:bodyPr wrap="none" rtlCol="0">
            <a:spAutoFit/>
          </a:bodyPr>
          <a:lstStyle/>
          <a:p>
            <a:pPr marL="285750" indent="-285750">
              <a:buFont typeface="Arial" panose="020B0604020202020204" pitchFamily="34" charset="0"/>
              <a:buChar char="•"/>
            </a:pPr>
            <a:r>
              <a:rPr lang="fr-FR" dirty="0"/>
              <a:t>HIVENTY</a:t>
            </a:r>
          </a:p>
        </p:txBody>
      </p:sp>
      <p:sp>
        <p:nvSpPr>
          <p:cNvPr id="10" name="ZoneTexte 9">
            <a:extLst>
              <a:ext uri="{FF2B5EF4-FFF2-40B4-BE49-F238E27FC236}">
                <a16:creationId xmlns:a16="http://schemas.microsoft.com/office/drawing/2014/main" id="{FCB1DBBD-6CF0-C245-A82A-85B89D43B508}"/>
              </a:ext>
            </a:extLst>
          </p:cNvPr>
          <p:cNvSpPr txBox="1"/>
          <p:nvPr/>
        </p:nvSpPr>
        <p:spPr>
          <a:xfrm>
            <a:off x="6551406" y="2365817"/>
            <a:ext cx="1018227" cy="369332"/>
          </a:xfrm>
          <a:prstGeom prst="rect">
            <a:avLst/>
          </a:prstGeom>
          <a:noFill/>
        </p:spPr>
        <p:txBody>
          <a:bodyPr wrap="none" rtlCol="0">
            <a:spAutoFit/>
          </a:bodyPr>
          <a:lstStyle/>
          <a:p>
            <a:pPr marL="285750" indent="-285750">
              <a:buFont typeface="Arial" panose="020B0604020202020204" pitchFamily="34" charset="0"/>
              <a:buChar char="•"/>
            </a:pPr>
            <a:r>
              <a:rPr lang="fr-FR" dirty="0"/>
              <a:t>M141</a:t>
            </a:r>
          </a:p>
        </p:txBody>
      </p:sp>
      <p:sp>
        <p:nvSpPr>
          <p:cNvPr id="11" name="ZoneTexte 10">
            <a:extLst>
              <a:ext uri="{FF2B5EF4-FFF2-40B4-BE49-F238E27FC236}">
                <a16:creationId xmlns:a16="http://schemas.microsoft.com/office/drawing/2014/main" id="{FCB1DBBD-6CF0-C245-A82A-85B89D43B508}"/>
              </a:ext>
            </a:extLst>
          </p:cNvPr>
          <p:cNvSpPr txBox="1"/>
          <p:nvPr/>
        </p:nvSpPr>
        <p:spPr>
          <a:xfrm>
            <a:off x="4717676" y="2637349"/>
            <a:ext cx="1236236" cy="369332"/>
          </a:xfrm>
          <a:prstGeom prst="rect">
            <a:avLst/>
          </a:prstGeom>
          <a:noFill/>
        </p:spPr>
        <p:txBody>
          <a:bodyPr wrap="none" rtlCol="0">
            <a:spAutoFit/>
          </a:bodyPr>
          <a:lstStyle/>
          <a:p>
            <a:pPr marL="285750" indent="-285750">
              <a:buFont typeface="Arial" panose="020B0604020202020204" pitchFamily="34" charset="0"/>
              <a:buChar char="•"/>
            </a:pPr>
            <a:r>
              <a:rPr lang="fr-FR" dirty="0"/>
              <a:t>ECLAIR</a:t>
            </a:r>
          </a:p>
        </p:txBody>
      </p:sp>
      <p:sp>
        <p:nvSpPr>
          <p:cNvPr id="12" name="ZoneTexte 11">
            <a:extLst>
              <a:ext uri="{FF2B5EF4-FFF2-40B4-BE49-F238E27FC236}">
                <a16:creationId xmlns:a16="http://schemas.microsoft.com/office/drawing/2014/main" id="{6CF5E0CE-EBC7-8546-A224-1AAAECE5F51F}"/>
              </a:ext>
            </a:extLst>
          </p:cNvPr>
          <p:cNvSpPr txBox="1"/>
          <p:nvPr/>
        </p:nvSpPr>
        <p:spPr>
          <a:xfrm>
            <a:off x="4443626" y="845412"/>
            <a:ext cx="3775393" cy="369332"/>
          </a:xfrm>
          <a:prstGeom prst="rect">
            <a:avLst/>
          </a:prstGeom>
          <a:noFill/>
        </p:spPr>
        <p:txBody>
          <a:bodyPr wrap="none" rtlCol="0">
            <a:spAutoFit/>
          </a:bodyPr>
          <a:lstStyle/>
          <a:p>
            <a:r>
              <a:rPr lang="fr-FR" dirty="0"/>
              <a:t>Prestataires de post-production</a:t>
            </a:r>
          </a:p>
        </p:txBody>
      </p:sp>
      <p:sp>
        <p:nvSpPr>
          <p:cNvPr id="4" name="Rectangle 3"/>
          <p:cNvSpPr/>
          <p:nvPr/>
        </p:nvSpPr>
        <p:spPr>
          <a:xfrm>
            <a:off x="7702149" y="6282044"/>
            <a:ext cx="2956796" cy="369332"/>
          </a:xfrm>
          <a:prstGeom prst="rect">
            <a:avLst/>
          </a:prstGeom>
        </p:spPr>
        <p:txBody>
          <a:bodyPr wrap="none">
            <a:spAutoFit/>
          </a:bodyPr>
          <a:lstStyle/>
          <a:p>
            <a:r>
              <a:rPr lang="fr-FR" dirty="0">
                <a:solidFill>
                  <a:prstClr val="white"/>
                </a:solidFill>
              </a:rPr>
              <a:t>Nouveaux labos en ligne</a:t>
            </a:r>
            <a:endParaRPr lang="fr-FR" dirty="0"/>
          </a:p>
        </p:txBody>
      </p:sp>
      <p:sp>
        <p:nvSpPr>
          <p:cNvPr id="14" name="ZoneTexte 13">
            <a:extLst>
              <a:ext uri="{FF2B5EF4-FFF2-40B4-BE49-F238E27FC236}">
                <a16:creationId xmlns:a16="http://schemas.microsoft.com/office/drawing/2014/main" id="{FCB1DBBD-6CF0-C245-A82A-85B89D43B508}"/>
              </a:ext>
            </a:extLst>
          </p:cNvPr>
          <p:cNvSpPr txBox="1"/>
          <p:nvPr/>
        </p:nvSpPr>
        <p:spPr>
          <a:xfrm>
            <a:off x="7214955" y="4156819"/>
            <a:ext cx="1620957" cy="369332"/>
          </a:xfrm>
          <a:prstGeom prst="rect">
            <a:avLst/>
          </a:prstGeom>
          <a:noFill/>
        </p:spPr>
        <p:txBody>
          <a:bodyPr wrap="none" rtlCol="0">
            <a:spAutoFit/>
          </a:bodyPr>
          <a:lstStyle/>
          <a:p>
            <a:pPr marL="285750" indent="-285750">
              <a:buFont typeface="Arial" panose="020B0604020202020204" pitchFamily="34" charset="0"/>
              <a:buChar char="•"/>
            </a:pPr>
            <a:r>
              <a:rPr lang="fr-FR" dirty="0"/>
              <a:t>NOMALAB</a:t>
            </a:r>
          </a:p>
        </p:txBody>
      </p:sp>
      <p:sp>
        <p:nvSpPr>
          <p:cNvPr id="17" name="ZoneTexte 16">
            <a:extLst>
              <a:ext uri="{FF2B5EF4-FFF2-40B4-BE49-F238E27FC236}">
                <a16:creationId xmlns:a16="http://schemas.microsoft.com/office/drawing/2014/main" id="{FCB1DBBD-6CF0-C245-A82A-85B89D43B508}"/>
              </a:ext>
            </a:extLst>
          </p:cNvPr>
          <p:cNvSpPr txBox="1"/>
          <p:nvPr/>
        </p:nvSpPr>
        <p:spPr>
          <a:xfrm>
            <a:off x="8653268" y="4907136"/>
            <a:ext cx="2005677" cy="369332"/>
          </a:xfrm>
          <a:prstGeom prst="rect">
            <a:avLst/>
          </a:prstGeom>
          <a:noFill/>
        </p:spPr>
        <p:txBody>
          <a:bodyPr wrap="none" rtlCol="0">
            <a:spAutoFit/>
          </a:bodyPr>
          <a:lstStyle/>
          <a:p>
            <a:pPr marL="285750" indent="-285750">
              <a:buFont typeface="Arial" panose="020B0604020202020204" pitchFamily="34" charset="0"/>
              <a:buChar char="•"/>
            </a:pPr>
            <a:r>
              <a:rPr lang="fr-FR" dirty="0"/>
              <a:t>NOIR LUMIERE</a:t>
            </a:r>
          </a:p>
        </p:txBody>
      </p:sp>
    </p:spTree>
    <p:extLst>
      <p:ext uri="{BB962C8B-B14F-4D97-AF65-F5344CB8AC3E}">
        <p14:creationId xmlns:p14="http://schemas.microsoft.com/office/powerpoint/2010/main" val="404740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29991-5623-C94D-AECC-68006B2DDFA7}"/>
              </a:ext>
            </a:extLst>
          </p:cNvPr>
          <p:cNvSpPr>
            <a:spLocks noGrp="1"/>
          </p:cNvSpPr>
          <p:nvPr>
            <p:ph type="title"/>
          </p:nvPr>
        </p:nvSpPr>
        <p:spPr>
          <a:xfrm>
            <a:off x="646111" y="452717"/>
            <a:ext cx="6872289" cy="709109"/>
          </a:xfrm>
        </p:spPr>
        <p:txBody>
          <a:bodyPr/>
          <a:lstStyle/>
          <a:p>
            <a:r>
              <a:rPr lang="fr-FR" sz="3200" dirty="0"/>
              <a:t>Prestataires de conservation </a:t>
            </a:r>
          </a:p>
        </p:txBody>
      </p:sp>
      <p:graphicFrame>
        <p:nvGraphicFramePr>
          <p:cNvPr id="5" name="Tableau 4">
            <a:extLst>
              <a:ext uri="{FF2B5EF4-FFF2-40B4-BE49-F238E27FC236}">
                <a16:creationId xmlns:a16="http://schemas.microsoft.com/office/drawing/2014/main" id="{DBF54716-E545-3546-8156-C6162B4A3C32}"/>
              </a:ext>
            </a:extLst>
          </p:cNvPr>
          <p:cNvGraphicFramePr>
            <a:graphicFrameLocks noGrp="1"/>
          </p:cNvGraphicFramePr>
          <p:nvPr>
            <p:extLst>
              <p:ext uri="{D42A27DB-BD31-4B8C-83A1-F6EECF244321}">
                <p14:modId xmlns:p14="http://schemas.microsoft.com/office/powerpoint/2010/main" val="176917436"/>
              </p:ext>
            </p:extLst>
          </p:nvPr>
        </p:nvGraphicFramePr>
        <p:xfrm>
          <a:off x="1447801" y="1775460"/>
          <a:ext cx="8744162" cy="4043680"/>
        </p:xfrm>
        <a:graphic>
          <a:graphicData uri="http://schemas.openxmlformats.org/drawingml/2006/table">
            <a:tbl>
              <a:tblPr firstRow="1" bandRow="1">
                <a:tableStyleId>{5C22544A-7EE6-4342-B048-85BDC9FD1C3A}</a:tableStyleId>
              </a:tblPr>
              <a:tblGrid>
                <a:gridCol w="1766198">
                  <a:extLst>
                    <a:ext uri="{9D8B030D-6E8A-4147-A177-3AD203B41FA5}">
                      <a16:colId xmlns:a16="http://schemas.microsoft.com/office/drawing/2014/main" val="4231408261"/>
                    </a:ext>
                  </a:extLst>
                </a:gridCol>
                <a:gridCol w="1521082">
                  <a:extLst>
                    <a:ext uri="{9D8B030D-6E8A-4147-A177-3AD203B41FA5}">
                      <a16:colId xmlns:a16="http://schemas.microsoft.com/office/drawing/2014/main" val="131726067"/>
                    </a:ext>
                  </a:extLst>
                </a:gridCol>
                <a:gridCol w="1694379">
                  <a:extLst>
                    <a:ext uri="{9D8B030D-6E8A-4147-A177-3AD203B41FA5}">
                      <a16:colId xmlns:a16="http://schemas.microsoft.com/office/drawing/2014/main" val="2134376142"/>
                    </a:ext>
                  </a:extLst>
                </a:gridCol>
                <a:gridCol w="1916747">
                  <a:extLst>
                    <a:ext uri="{9D8B030D-6E8A-4147-A177-3AD203B41FA5}">
                      <a16:colId xmlns:a16="http://schemas.microsoft.com/office/drawing/2014/main" val="150652338"/>
                    </a:ext>
                  </a:extLst>
                </a:gridCol>
                <a:gridCol w="1845756">
                  <a:extLst>
                    <a:ext uri="{9D8B030D-6E8A-4147-A177-3AD203B41FA5}">
                      <a16:colId xmlns:a16="http://schemas.microsoft.com/office/drawing/2014/main" val="2087482649"/>
                    </a:ext>
                  </a:extLst>
                </a:gridCol>
              </a:tblGrid>
              <a:tr h="269115">
                <a:tc>
                  <a:txBody>
                    <a:bodyPr/>
                    <a:lstStyle/>
                    <a:p>
                      <a:endParaRPr lang="fr-FR" dirty="0"/>
                    </a:p>
                  </a:txBody>
                  <a:tcPr/>
                </a:tc>
                <a:tc>
                  <a:txBody>
                    <a:bodyPr/>
                    <a:lstStyle/>
                    <a:p>
                      <a:r>
                        <a:rPr lang="fr-FR" dirty="0"/>
                        <a:t>Stockage simple</a:t>
                      </a:r>
                    </a:p>
                  </a:txBody>
                  <a:tcPr/>
                </a:tc>
                <a:tc>
                  <a:txBody>
                    <a:bodyPr/>
                    <a:lstStyle/>
                    <a:p>
                      <a:r>
                        <a:rPr lang="fr-FR" dirty="0"/>
                        <a:t>Stockage suivi</a:t>
                      </a:r>
                    </a:p>
                  </a:txBody>
                  <a:tcPr/>
                </a:tc>
                <a:tc>
                  <a:txBody>
                    <a:bodyPr/>
                    <a:lstStyle/>
                    <a:p>
                      <a:r>
                        <a:rPr lang="fr-FR" dirty="0"/>
                        <a:t>Conservation LTO</a:t>
                      </a:r>
                    </a:p>
                  </a:txBody>
                  <a:tcPr/>
                </a:tc>
                <a:tc>
                  <a:txBody>
                    <a:bodyPr/>
                    <a:lstStyle/>
                    <a:p>
                      <a:r>
                        <a:rPr lang="fr-FR" dirty="0"/>
                        <a:t>Conservation Serveur Froid / Chaud </a:t>
                      </a:r>
                    </a:p>
                  </a:txBody>
                  <a:tcPr/>
                </a:tc>
                <a:extLst>
                  <a:ext uri="{0D108BD9-81ED-4DB2-BD59-A6C34878D82A}">
                    <a16:rowId xmlns:a16="http://schemas.microsoft.com/office/drawing/2014/main" val="1250538668"/>
                  </a:ext>
                </a:extLst>
              </a:tr>
              <a:tr h="370840">
                <a:tc>
                  <a:txBody>
                    <a:bodyPr/>
                    <a:lstStyle/>
                    <a:p>
                      <a:r>
                        <a:rPr lang="fr-FR" dirty="0"/>
                        <a:t>CAPITAL VISION</a:t>
                      </a:r>
                    </a:p>
                  </a:txBody>
                  <a:tcPr/>
                </a:tc>
                <a:tc>
                  <a:txBody>
                    <a:bodyPr/>
                    <a:lstStyle/>
                    <a:p>
                      <a:r>
                        <a:rPr lang="fr-FR" dirty="0"/>
                        <a:t>O</a:t>
                      </a:r>
                    </a:p>
                  </a:txBody>
                  <a:tcPr/>
                </a:tc>
                <a:tc>
                  <a:txBody>
                    <a:bodyPr/>
                    <a:lstStyle/>
                    <a:p>
                      <a:r>
                        <a:rPr lang="fr-FR" dirty="0"/>
                        <a:t>O</a:t>
                      </a:r>
                    </a:p>
                  </a:txBody>
                  <a:tcPr/>
                </a:tc>
                <a:tc>
                  <a:txBody>
                    <a:bodyPr/>
                    <a:lstStyle/>
                    <a:p>
                      <a:r>
                        <a:rPr lang="fr-FR" dirty="0"/>
                        <a:t>O</a:t>
                      </a:r>
                    </a:p>
                  </a:txBody>
                  <a:tcPr/>
                </a:tc>
                <a:tc>
                  <a:txBody>
                    <a:bodyPr/>
                    <a:lstStyle/>
                    <a:p>
                      <a:r>
                        <a:rPr lang="fr-FR" dirty="0"/>
                        <a:t>O</a:t>
                      </a:r>
                    </a:p>
                  </a:txBody>
                  <a:tcPr/>
                </a:tc>
                <a:extLst>
                  <a:ext uri="{0D108BD9-81ED-4DB2-BD59-A6C34878D82A}">
                    <a16:rowId xmlns:a16="http://schemas.microsoft.com/office/drawing/2014/main" val="3039648608"/>
                  </a:ext>
                </a:extLst>
              </a:tr>
              <a:tr h="370840">
                <a:tc>
                  <a:txBody>
                    <a:bodyPr/>
                    <a:lstStyle/>
                    <a:p>
                      <a:r>
                        <a:rPr lang="fr-FR" dirty="0"/>
                        <a:t>ORFEO</a:t>
                      </a:r>
                    </a:p>
                  </a:txBody>
                  <a:tcPr/>
                </a:tc>
                <a:tc>
                  <a:txBody>
                    <a:bodyPr/>
                    <a:lstStyle/>
                    <a:p>
                      <a:r>
                        <a:rPr lang="fr-FR" dirty="0"/>
                        <a:t>O</a:t>
                      </a:r>
                    </a:p>
                  </a:txBody>
                  <a:tcPr/>
                </a:tc>
                <a:tc>
                  <a:txBody>
                    <a:bodyPr/>
                    <a:lstStyle/>
                    <a:p>
                      <a:r>
                        <a:rPr lang="fr-FR" dirty="0"/>
                        <a:t>O</a:t>
                      </a:r>
                    </a:p>
                  </a:txBody>
                  <a:tcPr/>
                </a:tc>
                <a:tc>
                  <a:txBody>
                    <a:bodyPr/>
                    <a:lstStyle/>
                    <a:p>
                      <a:r>
                        <a:rPr lang="fr-FR" dirty="0"/>
                        <a:t>O</a:t>
                      </a:r>
                    </a:p>
                  </a:txBody>
                  <a:tcPr>
                    <a:solidFill>
                      <a:srgbClr val="F2E7E7"/>
                    </a:solidFill>
                  </a:tcPr>
                </a:tc>
                <a:tc>
                  <a:txBody>
                    <a:bodyPr/>
                    <a:lstStyle/>
                    <a:p>
                      <a:r>
                        <a:rPr lang="fr-FR" sz="1800" kern="1200" dirty="0">
                          <a:solidFill>
                            <a:schemeClr val="dk1"/>
                          </a:solidFill>
                          <a:latin typeface="+mn-lt"/>
                          <a:ea typeface="+mn-ea"/>
                          <a:cs typeface="+mn-cs"/>
                        </a:rPr>
                        <a:t>O</a:t>
                      </a:r>
                    </a:p>
                  </a:txBody>
                  <a:tcPr>
                    <a:solidFill>
                      <a:srgbClr val="F2E7E7"/>
                    </a:solidFill>
                  </a:tcPr>
                </a:tc>
                <a:extLst>
                  <a:ext uri="{0D108BD9-81ED-4DB2-BD59-A6C34878D82A}">
                    <a16:rowId xmlns:a16="http://schemas.microsoft.com/office/drawing/2014/main" val="3038335348"/>
                  </a:ext>
                </a:extLst>
              </a:tr>
              <a:tr h="370840">
                <a:tc>
                  <a:txBody>
                    <a:bodyPr/>
                    <a:lstStyle/>
                    <a:p>
                      <a:r>
                        <a:rPr lang="fr-FR" dirty="0"/>
                        <a:t>ECLAIR</a:t>
                      </a:r>
                    </a:p>
                  </a:txBody>
                  <a:tcPr/>
                </a:tc>
                <a:tc>
                  <a:txBody>
                    <a:bodyPr/>
                    <a:lstStyle/>
                    <a:p>
                      <a:r>
                        <a:rPr lang="fr-FR" dirty="0"/>
                        <a:t>O</a:t>
                      </a:r>
                    </a:p>
                  </a:txBody>
                  <a:tcPr/>
                </a:tc>
                <a:tc>
                  <a:txBody>
                    <a:bodyPr/>
                    <a:lstStyle/>
                    <a:p>
                      <a:endParaRPr lang="fr-FR" dirty="0"/>
                    </a:p>
                  </a:txBody>
                  <a:tcPr>
                    <a:solidFill>
                      <a:schemeClr val="tx1">
                        <a:lumMod val="65000"/>
                      </a:schemeClr>
                    </a:solidFill>
                  </a:tcPr>
                </a:tc>
                <a:tc>
                  <a:txBody>
                    <a:bodyPr/>
                    <a:lstStyle/>
                    <a:p>
                      <a:r>
                        <a:rPr lang="fr-FR" dirty="0"/>
                        <a:t>O</a:t>
                      </a:r>
                    </a:p>
                  </a:txBody>
                  <a:tcPr/>
                </a:tc>
                <a:tc>
                  <a:txBody>
                    <a:bodyPr/>
                    <a:lstStyle/>
                    <a:p>
                      <a:r>
                        <a:rPr lang="fr-FR" dirty="0"/>
                        <a:t>O</a:t>
                      </a:r>
                    </a:p>
                  </a:txBody>
                  <a:tcPr/>
                </a:tc>
                <a:extLst>
                  <a:ext uri="{0D108BD9-81ED-4DB2-BD59-A6C34878D82A}">
                    <a16:rowId xmlns:a16="http://schemas.microsoft.com/office/drawing/2014/main" val="2168914801"/>
                  </a:ext>
                </a:extLst>
              </a:tr>
              <a:tr h="517005">
                <a:tc>
                  <a:txBody>
                    <a:bodyPr/>
                    <a:lstStyle/>
                    <a:p>
                      <a:r>
                        <a:rPr lang="fr-FR" dirty="0"/>
                        <a:t>HIVENTY</a:t>
                      </a:r>
                    </a:p>
                  </a:txBody>
                  <a:tcPr/>
                </a:tc>
                <a:tc>
                  <a:txBody>
                    <a:bodyPr/>
                    <a:lstStyle/>
                    <a:p>
                      <a:r>
                        <a:rPr lang="fr-FR" dirty="0"/>
                        <a:t>O</a:t>
                      </a:r>
                    </a:p>
                  </a:txBody>
                  <a:tcPr/>
                </a:tc>
                <a:tc>
                  <a:txBody>
                    <a:bodyPr/>
                    <a:lstStyle/>
                    <a:p>
                      <a:r>
                        <a:rPr lang="fr-FR" dirty="0"/>
                        <a:t>O</a:t>
                      </a:r>
                    </a:p>
                  </a:txBody>
                  <a:tcPr/>
                </a:tc>
                <a:tc>
                  <a:txBody>
                    <a:bodyPr/>
                    <a:lstStyle/>
                    <a:p>
                      <a:r>
                        <a:rPr lang="fr-FR" dirty="0"/>
                        <a:t>(</a:t>
                      </a:r>
                      <a:r>
                        <a:rPr lang="fr-FR" dirty="0" err="1"/>
                        <a:t>vérif</a:t>
                      </a:r>
                      <a:r>
                        <a:rPr lang="fr-FR" dirty="0"/>
                        <a:t> lors des migrations)</a:t>
                      </a:r>
                    </a:p>
                  </a:txBody>
                  <a:tcPr/>
                </a:tc>
                <a:tc>
                  <a:txBody>
                    <a:bodyPr/>
                    <a:lstStyle/>
                    <a:p>
                      <a:r>
                        <a:rPr lang="fr-FR" dirty="0"/>
                        <a:t>O</a:t>
                      </a:r>
                    </a:p>
                  </a:txBody>
                  <a:tcPr/>
                </a:tc>
                <a:extLst>
                  <a:ext uri="{0D108BD9-81ED-4DB2-BD59-A6C34878D82A}">
                    <a16:rowId xmlns:a16="http://schemas.microsoft.com/office/drawing/2014/main" val="1463416187"/>
                  </a:ext>
                </a:extLst>
              </a:tr>
              <a:tr h="370840">
                <a:tc>
                  <a:txBody>
                    <a:bodyPr/>
                    <a:lstStyle/>
                    <a:p>
                      <a:r>
                        <a:rPr lang="fr-FR" dirty="0"/>
                        <a:t>M141</a:t>
                      </a:r>
                    </a:p>
                  </a:txBody>
                  <a:tcPr/>
                </a:tc>
                <a:tc>
                  <a:txBody>
                    <a:bodyPr/>
                    <a:lstStyle/>
                    <a:p>
                      <a:r>
                        <a:rPr lang="fr-FR" dirty="0"/>
                        <a:t>(LTO </a:t>
                      </a:r>
                      <a:r>
                        <a:rPr lang="fr-FR" dirty="0" err="1"/>
                        <a:t>uniq</a:t>
                      </a:r>
                      <a:r>
                        <a:rPr lang="fr-FR" dirty="0"/>
                        <a:t>.) </a:t>
                      </a:r>
                    </a:p>
                  </a:txBody>
                  <a:tcPr/>
                </a:tc>
                <a:tc>
                  <a:txBody>
                    <a:bodyPr/>
                    <a:lstStyle/>
                    <a:p>
                      <a:endParaRPr lang="fr-FR" dirty="0"/>
                    </a:p>
                  </a:txBody>
                  <a:tcPr>
                    <a:solidFill>
                      <a:schemeClr val="tx1">
                        <a:lumMod val="65000"/>
                      </a:schemeClr>
                    </a:solidFill>
                  </a:tcPr>
                </a:tc>
                <a:tc>
                  <a:txBody>
                    <a:bodyPr/>
                    <a:lstStyle/>
                    <a:p>
                      <a:r>
                        <a:rPr lang="fr-FR" dirty="0"/>
                        <a:t>O</a:t>
                      </a:r>
                    </a:p>
                  </a:txBody>
                  <a:tcPr/>
                </a:tc>
                <a:tc>
                  <a:txBody>
                    <a:bodyPr/>
                    <a:lstStyle/>
                    <a:p>
                      <a:endParaRPr lang="fr-FR" dirty="0"/>
                    </a:p>
                  </a:txBody>
                  <a:tcPr>
                    <a:solidFill>
                      <a:schemeClr val="tx1">
                        <a:lumMod val="65000"/>
                      </a:schemeClr>
                    </a:solidFill>
                  </a:tcPr>
                </a:tc>
                <a:extLst>
                  <a:ext uri="{0D108BD9-81ED-4DB2-BD59-A6C34878D82A}">
                    <a16:rowId xmlns:a16="http://schemas.microsoft.com/office/drawing/2014/main" val="4055753492"/>
                  </a:ext>
                </a:extLst>
              </a:tr>
              <a:tr h="370840">
                <a:tc>
                  <a:txBody>
                    <a:bodyPr/>
                    <a:lstStyle/>
                    <a:p>
                      <a:r>
                        <a:rPr lang="fr-FR" dirty="0"/>
                        <a:t>NOMALAB</a:t>
                      </a:r>
                    </a:p>
                  </a:txBody>
                  <a:tcPr/>
                </a:tc>
                <a:tc>
                  <a:txBody>
                    <a:bodyPr/>
                    <a:lstStyle/>
                    <a:p>
                      <a:endParaRPr lang="fr-FR" dirty="0"/>
                    </a:p>
                  </a:txBody>
                  <a:tcPr>
                    <a:solidFill>
                      <a:schemeClr val="tx1">
                        <a:lumMod val="65000"/>
                      </a:schemeClr>
                    </a:solidFill>
                  </a:tcPr>
                </a:tc>
                <a:tc>
                  <a:txBody>
                    <a:bodyPr/>
                    <a:lstStyle/>
                    <a:p>
                      <a:endParaRPr lang="fr-FR" dirty="0"/>
                    </a:p>
                  </a:txBody>
                  <a:tcPr>
                    <a:solidFill>
                      <a:schemeClr val="tx1">
                        <a:lumMod val="65000"/>
                      </a:schemeClr>
                    </a:solidFill>
                  </a:tcPr>
                </a:tc>
                <a:tc>
                  <a:txBody>
                    <a:bodyPr/>
                    <a:lstStyle/>
                    <a:p>
                      <a:endParaRPr lang="fr-FR" dirty="0"/>
                    </a:p>
                  </a:txBody>
                  <a:tcPr>
                    <a:solidFill>
                      <a:schemeClr val="tx1">
                        <a:lumMod val="65000"/>
                      </a:schemeClr>
                    </a:solidFill>
                  </a:tcPr>
                </a:tc>
                <a:tc>
                  <a:txBody>
                    <a:bodyPr/>
                    <a:lstStyle/>
                    <a:p>
                      <a:r>
                        <a:rPr lang="fr-FR" dirty="0"/>
                        <a:t>O</a:t>
                      </a:r>
                    </a:p>
                  </a:txBody>
                  <a:tcPr/>
                </a:tc>
                <a:extLst>
                  <a:ext uri="{0D108BD9-81ED-4DB2-BD59-A6C34878D82A}">
                    <a16:rowId xmlns:a16="http://schemas.microsoft.com/office/drawing/2014/main" val="4292343371"/>
                  </a:ext>
                </a:extLst>
              </a:tr>
              <a:tr h="171335">
                <a:tc>
                  <a:txBody>
                    <a:bodyPr/>
                    <a:lstStyle/>
                    <a:p>
                      <a:r>
                        <a:rPr lang="fr-FR" dirty="0"/>
                        <a:t>NOIR LUMIERE</a:t>
                      </a:r>
                    </a:p>
                  </a:txBody>
                  <a:tcPr/>
                </a:tc>
                <a:tc>
                  <a:txBody>
                    <a:bodyPr/>
                    <a:lstStyle/>
                    <a:p>
                      <a:endParaRPr lang="fr-FR" dirty="0"/>
                    </a:p>
                  </a:txBody>
                  <a:tcPr>
                    <a:solidFill>
                      <a:schemeClr val="tx1">
                        <a:lumMod val="65000"/>
                      </a:schemeClr>
                    </a:solidFill>
                  </a:tcPr>
                </a:tc>
                <a:tc>
                  <a:txBody>
                    <a:bodyPr/>
                    <a:lstStyle/>
                    <a:p>
                      <a:endParaRPr lang="fr-FR" dirty="0"/>
                    </a:p>
                  </a:txBody>
                  <a:tcPr>
                    <a:solidFill>
                      <a:schemeClr val="tx1">
                        <a:lumMod val="65000"/>
                      </a:schemeClr>
                    </a:solidFill>
                  </a:tcPr>
                </a:tc>
                <a:tc>
                  <a:txBody>
                    <a:bodyPr/>
                    <a:lstStyle/>
                    <a:p>
                      <a:endParaRPr lang="fr-FR" dirty="0"/>
                    </a:p>
                  </a:txBody>
                  <a:tcPr>
                    <a:solidFill>
                      <a:schemeClr val="tx1">
                        <a:lumMod val="65000"/>
                      </a:schemeClr>
                    </a:solidFill>
                  </a:tcPr>
                </a:tc>
                <a:tc>
                  <a:txBody>
                    <a:bodyPr/>
                    <a:lstStyle/>
                    <a:p>
                      <a:r>
                        <a:rPr lang="fr-FR" dirty="0"/>
                        <a:t>O</a:t>
                      </a:r>
                    </a:p>
                  </a:txBody>
                  <a:tcPr/>
                </a:tc>
                <a:extLst>
                  <a:ext uri="{0D108BD9-81ED-4DB2-BD59-A6C34878D82A}">
                    <a16:rowId xmlns:a16="http://schemas.microsoft.com/office/drawing/2014/main" val="3937296444"/>
                  </a:ext>
                </a:extLst>
              </a:tr>
            </a:tbl>
          </a:graphicData>
        </a:graphic>
      </p:graphicFrame>
    </p:spTree>
    <p:extLst>
      <p:ext uri="{BB962C8B-B14F-4D97-AF65-F5344CB8AC3E}">
        <p14:creationId xmlns:p14="http://schemas.microsoft.com/office/powerpoint/2010/main" val="468090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5419</TotalTime>
  <Words>1323</Words>
  <Application>Microsoft Macintosh PowerPoint</Application>
  <PresentationFormat>Grand écran</PresentationFormat>
  <Paragraphs>167</Paragraphs>
  <Slides>11</Slides>
  <Notes>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Century Gothic</vt:lpstr>
      <vt:lpstr>Symbol</vt:lpstr>
      <vt:lpstr>Wingdings</vt:lpstr>
      <vt:lpstr>Wingdings 3</vt:lpstr>
      <vt:lpstr>Ion</vt:lpstr>
      <vt:lpstr>Conservation des œuvres </vt:lpstr>
      <vt:lpstr>Les enjeux de la conservation</vt:lpstr>
      <vt:lpstr>Petit lexique de conservation</vt:lpstr>
      <vt:lpstr>La RT-043 et ses annexes </vt:lpstr>
      <vt:lpstr>Eléments à archiver - durée du contrat</vt:lpstr>
      <vt:lpstr>Les prestations de stockage</vt:lpstr>
      <vt:lpstr>Les prestations de conservation (RT-043)</vt:lpstr>
      <vt:lpstr>Prestataires</vt:lpstr>
      <vt:lpstr>Prestataires de conservation </vt:lpstr>
      <vt:lpstr>Choix d’une stratégie d’archivage : les questions à se poser </vt:lpstr>
      <vt:lpstr>Choix d’une prestation de conservation : questions à se poser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Conservation des œuvres </dc:title>
  <dc:creator>Emmanuel Sajot</dc:creator>
  <cp:lastModifiedBy>Emmanuel Sajot</cp:lastModifiedBy>
  <cp:revision>80</cp:revision>
  <dcterms:created xsi:type="dcterms:W3CDTF">2019-02-09T12:38:13Z</dcterms:created>
  <dcterms:modified xsi:type="dcterms:W3CDTF">2019-08-29T09:18:50Z</dcterms:modified>
</cp:coreProperties>
</file>